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</p:sldMasterIdLst>
  <p:sldIdLst>
    <p:sldId id="256" r:id="rId2"/>
    <p:sldId id="279" r:id="rId3"/>
    <p:sldId id="278" r:id="rId4"/>
    <p:sldId id="257" r:id="rId5"/>
    <p:sldId id="258" r:id="rId6"/>
    <p:sldId id="261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81" r:id="rId27"/>
    <p:sldId id="282" r:id="rId28"/>
    <p:sldId id="283" r:id="rId29"/>
  </p:sldIdLst>
  <p:sldSz cx="9144000" cy="6858000" type="letter"/>
  <p:notesSz cx="6858000" cy="9144000"/>
  <p:embeddedFontLst>
    <p:embeddedFont>
      <p:font typeface="KG Always A Good Time" panose="02000505000000020003" pitchFamily="2" charset="0"/>
      <p:regular r:id="rId30"/>
    </p:embeddedFont>
    <p:embeddedFont>
      <p:font typeface="Champagne &amp; Limousines" panose="020B0502020202020204" pitchFamily="34" charset="0"/>
      <p:regular r:id="rId31"/>
      <p:bold r:id="rId32"/>
      <p:italic r:id="rId33"/>
      <p:boldItalic r:id="rId34"/>
    </p:embeddedFont>
    <p:embeddedFont>
      <p:font typeface="KG Second Chances Solid" panose="02000000000000000000" pitchFamily="2" charset="0"/>
      <p:regular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entury Gothic" panose="020B0502020202020204" pitchFamily="34" charset="0"/>
      <p:regular r:id="rId40"/>
      <p:bold r:id="rId41"/>
      <p:italic r:id="rId42"/>
      <p:boldItalic r:id="rId43"/>
    </p:embeddedFont>
    <p:embeddedFont>
      <p:font typeface="KG Defying Gravity Bounce" panose="02000000000000000000" pitchFamily="2" charset="0"/>
      <p:regular r:id="rId44"/>
    </p:embeddedFont>
    <p:embeddedFont>
      <p:font typeface="Calibri Light" panose="020F0302020204030204" pitchFamily="34" charset="0"/>
      <p:regular r:id="rId45"/>
      <p:italic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BKvI4gCP9HSUtqvvyIUw+w==" hashData="BXGqUj7T72cJweUIL5hm8odG0+StWME0MtUP4bDr69hA879zKfEXaokTUPhueb28XQBOWdCIVwDNRREbVr5gk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200"/>
    <a:srgbClr val="C900C8"/>
    <a:srgbClr val="20BBFE"/>
    <a:srgbClr val="E6007E"/>
    <a:srgbClr val="F39200"/>
    <a:srgbClr val="FB009B"/>
    <a:srgbClr val="FFA800"/>
    <a:srgbClr val="892981"/>
    <a:srgbClr val="2DAAE1"/>
    <a:srgbClr val="92B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90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A659-A24E-4835-A391-3C19827A4031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BC26-7CC0-40EC-BEEF-50EBE026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6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A659-A24E-4835-A391-3C19827A4031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BC26-7CC0-40EC-BEEF-50EBE026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316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A659-A24E-4835-A391-3C19827A4031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BC26-7CC0-40EC-BEEF-50EBE026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9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A659-A24E-4835-A391-3C19827A4031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BC26-7CC0-40EC-BEEF-50EBE026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19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A659-A24E-4835-A391-3C19827A4031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BC26-7CC0-40EC-BEEF-50EBE026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905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A659-A24E-4835-A391-3C19827A4031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BC26-7CC0-40EC-BEEF-50EBE026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7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A659-A24E-4835-A391-3C19827A4031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BC26-7CC0-40EC-BEEF-50EBE026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36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A659-A24E-4835-A391-3C19827A4031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BC26-7CC0-40EC-BEEF-50EBE026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04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A659-A24E-4835-A391-3C19827A4031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BC26-7CC0-40EC-BEEF-50EBE026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89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A659-A24E-4835-A391-3C19827A4031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BC26-7CC0-40EC-BEEF-50EBE026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08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6A659-A24E-4835-A391-3C19827A4031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CBC26-7CC0-40EC-BEEF-50EBE026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59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6A659-A24E-4835-A391-3C19827A4031}" type="datetimeFigureOut">
              <a:rPr lang="en-US" smtClean="0"/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CBC26-7CC0-40EC-BEEF-50EBE026C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6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9368" y="1858636"/>
            <a:ext cx="6785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B009B"/>
                </a:solidFill>
                <a:latin typeface="KG Defying Gravity Bounce" panose="02000000000000000000" pitchFamily="2" charset="0"/>
              </a:rPr>
              <a:t>Q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FA800"/>
                </a:solidFill>
                <a:latin typeface="KG Defying Gravity Bounce" panose="02000000000000000000" pitchFamily="2" charset="0"/>
              </a:rPr>
              <a:t>u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FED00"/>
                </a:solidFill>
                <a:latin typeface="KG Defying Gravity Bounce" panose="02000000000000000000" pitchFamily="2" charset="0"/>
              </a:rPr>
              <a:t>A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F200"/>
                </a:solidFill>
                <a:latin typeface="KG Defying Gravity Bounce" panose="02000000000000000000" pitchFamily="2" charset="0"/>
              </a:rPr>
              <a:t>d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20BBFE"/>
                </a:solidFill>
                <a:latin typeface="KG Defying Gravity Bounce" panose="02000000000000000000" pitchFamily="2" charset="0"/>
              </a:rPr>
              <a:t>R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C900C8"/>
                </a:solidFill>
                <a:latin typeface="KG Defying Gravity Bounce" panose="02000000000000000000" pitchFamily="2" charset="0"/>
              </a:rPr>
              <a:t>i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B009B"/>
                </a:solidFill>
                <a:latin typeface="KG Defying Gravity Bounce" panose="02000000000000000000" pitchFamily="2" charset="0"/>
              </a:rPr>
              <a:t>L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FA800"/>
                </a:solidFill>
                <a:latin typeface="KG Defying Gravity Bounce" panose="02000000000000000000" pitchFamily="2" charset="0"/>
              </a:rPr>
              <a:t>a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FED00"/>
                </a:solidFill>
                <a:latin typeface="KG Defying Gravity Bounce" panose="02000000000000000000" pitchFamily="2" charset="0"/>
              </a:rPr>
              <a:t>T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F200"/>
                </a:solidFill>
                <a:latin typeface="KG Defying Gravity Bounce" panose="02000000000000000000" pitchFamily="2" charset="0"/>
              </a:rPr>
              <a:t>e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20BBFE"/>
                </a:solidFill>
                <a:latin typeface="KG Defying Gravity Bounce" panose="02000000000000000000" pitchFamily="2" charset="0"/>
              </a:rPr>
              <a:t>R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C900C8"/>
                </a:solidFill>
                <a:latin typeface="KG Defying Gravity Bounce" panose="02000000000000000000" pitchFamily="2" charset="0"/>
              </a:rPr>
              <a:t>a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B009B"/>
                </a:solidFill>
                <a:latin typeface="KG Defying Gravity Bounce" panose="02000000000000000000" pitchFamily="2" charset="0"/>
              </a:rPr>
              <a:t>L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FA800"/>
                </a:solidFill>
                <a:latin typeface="KG Defying Gravity Bounce" panose="02000000000000000000" pitchFamily="2" charset="0"/>
              </a:rPr>
              <a:t>s</a:t>
            </a:r>
            <a:endParaRPr lang="en-US" sz="9600" spc="-300" dirty="0">
              <a:ln w="19050">
                <a:solidFill>
                  <a:sysClr val="windowText" lastClr="000000"/>
                </a:solidFill>
              </a:ln>
              <a:solidFill>
                <a:srgbClr val="FFA800"/>
              </a:solidFill>
              <a:latin typeface="KG Defying Gravity Bounce" panose="02000000000000000000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673665" y="3722911"/>
            <a:ext cx="1128012" cy="1477926"/>
            <a:chOff x="1673665" y="3722911"/>
            <a:chExt cx="1128012" cy="1477926"/>
          </a:xfrm>
        </p:grpSpPr>
        <p:sp>
          <p:nvSpPr>
            <p:cNvPr id="15" name="Rectangle 14"/>
            <p:cNvSpPr/>
            <p:nvPr/>
          </p:nvSpPr>
          <p:spPr>
            <a:xfrm rot="5136150">
              <a:off x="1552351" y="3951511"/>
              <a:ext cx="1477926" cy="1020726"/>
            </a:xfrm>
            <a:prstGeom prst="rect">
              <a:avLst/>
            </a:prstGeom>
            <a:solidFill>
              <a:srgbClr val="00F200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1753">
              <a:off x="1673665" y="3866111"/>
              <a:ext cx="1107338" cy="1268369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2623251" y="4041624"/>
            <a:ext cx="1528565" cy="1132967"/>
            <a:chOff x="2623251" y="4041624"/>
            <a:chExt cx="1528565" cy="1132967"/>
          </a:xfrm>
        </p:grpSpPr>
        <p:sp>
          <p:nvSpPr>
            <p:cNvPr id="19" name="Diamond 18"/>
            <p:cNvSpPr/>
            <p:nvPr/>
          </p:nvSpPr>
          <p:spPr>
            <a:xfrm rot="4510833">
              <a:off x="2821050" y="3843825"/>
              <a:ext cx="1132967" cy="1528565"/>
            </a:xfrm>
            <a:prstGeom prst="diamond">
              <a:avLst/>
            </a:prstGeom>
            <a:solidFill>
              <a:srgbClr val="20BBFE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7849" y="4182340"/>
              <a:ext cx="834561" cy="990019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6481955" y="3911309"/>
            <a:ext cx="1280160" cy="1280160"/>
            <a:chOff x="6481955" y="3911309"/>
            <a:chExt cx="1280160" cy="1280160"/>
          </a:xfrm>
        </p:grpSpPr>
        <p:sp>
          <p:nvSpPr>
            <p:cNvPr id="17" name="Rectangle 16"/>
            <p:cNvSpPr/>
            <p:nvPr/>
          </p:nvSpPr>
          <p:spPr>
            <a:xfrm rot="5658782">
              <a:off x="6481955" y="3911309"/>
              <a:ext cx="1280160" cy="1280160"/>
            </a:xfrm>
            <a:prstGeom prst="rect">
              <a:avLst/>
            </a:prstGeom>
            <a:solidFill>
              <a:srgbClr val="FB009B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733">
              <a:off x="6664834" y="4073350"/>
              <a:ext cx="914400" cy="956080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5079545" y="4219396"/>
            <a:ext cx="1704544" cy="960119"/>
            <a:chOff x="5079545" y="4219396"/>
            <a:chExt cx="1704544" cy="960119"/>
          </a:xfrm>
        </p:grpSpPr>
        <p:sp>
          <p:nvSpPr>
            <p:cNvPr id="18" name="Parallelogram 17"/>
            <p:cNvSpPr/>
            <p:nvPr/>
          </p:nvSpPr>
          <p:spPr>
            <a:xfrm rot="21360020">
              <a:off x="5079545" y="4219396"/>
              <a:ext cx="1704544" cy="960119"/>
            </a:xfrm>
            <a:prstGeom prst="parallelogram">
              <a:avLst/>
            </a:prstGeom>
            <a:solidFill>
              <a:srgbClr val="FFA800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1047">
              <a:off x="5276288" y="4247504"/>
              <a:ext cx="1223613" cy="87242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833037" y="4217068"/>
            <a:ext cx="1477926" cy="1020726"/>
            <a:chOff x="3833037" y="4217068"/>
            <a:chExt cx="1477926" cy="1020726"/>
          </a:xfrm>
        </p:grpSpPr>
        <p:sp>
          <p:nvSpPr>
            <p:cNvPr id="16" name="Trapezoid 15"/>
            <p:cNvSpPr/>
            <p:nvPr/>
          </p:nvSpPr>
          <p:spPr>
            <a:xfrm>
              <a:off x="3833037" y="4217068"/>
              <a:ext cx="1477926" cy="1020726"/>
            </a:xfrm>
            <a:prstGeom prst="trapezoid">
              <a:avLst/>
            </a:prstGeom>
            <a:solidFill>
              <a:srgbClr val="C900C8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035" y="4258016"/>
              <a:ext cx="1121930" cy="881673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083982" y="1251436"/>
            <a:ext cx="4976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latin typeface="KG Always A Good Time" panose="02000505000000020003" pitchFamily="2" charset="0"/>
              </a:rPr>
              <a:t>All about</a:t>
            </a:r>
            <a:endParaRPr lang="en-US" sz="7200" dirty="0">
              <a:latin typeface="KG Always A Good Time" panose="02000505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251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22218" y="4520042"/>
            <a:ext cx="6899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Parallelograms have two pairs of equal sides.</a:t>
            </a:r>
            <a:endParaRPr lang="en-US" sz="40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42622">
            <a:off x="2217026" y="2066068"/>
            <a:ext cx="4449679" cy="2340782"/>
            <a:chOff x="5079545" y="4219396"/>
            <a:chExt cx="1704544" cy="960119"/>
          </a:xfrm>
        </p:grpSpPr>
        <p:sp>
          <p:nvSpPr>
            <p:cNvPr id="10" name="Parallelogram 9"/>
            <p:cNvSpPr/>
            <p:nvPr/>
          </p:nvSpPr>
          <p:spPr>
            <a:xfrm rot="21360020">
              <a:off x="5079545" y="4219396"/>
              <a:ext cx="1704544" cy="960119"/>
            </a:xfrm>
            <a:prstGeom prst="parallelogram">
              <a:avLst/>
            </a:prstGeom>
            <a:solidFill>
              <a:srgbClr val="FFA800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1047">
              <a:off x="5276288" y="4247504"/>
              <a:ext cx="1223613" cy="87242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 rot="19740538">
            <a:off x="4432628" y="1978508"/>
            <a:ext cx="290215" cy="176126"/>
            <a:chOff x="4415135" y="2017389"/>
            <a:chExt cx="290215" cy="176126"/>
          </a:xfrm>
        </p:grpSpPr>
        <p:cxnSp>
          <p:nvCxnSpPr>
            <p:cNvPr id="13" name="Straight Connector 12"/>
            <p:cNvCxnSpPr/>
            <p:nvPr/>
          </p:nvCxnSpPr>
          <p:spPr>
            <a:xfrm flipH="1">
              <a:off x="4415135" y="2017389"/>
              <a:ext cx="206086" cy="125208"/>
            </a:xfrm>
            <a:prstGeom prst="line">
              <a:avLst/>
            </a:prstGeom>
            <a:ln w="57150" cap="rnd">
              <a:solidFill>
                <a:srgbClr val="20BBF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499264" y="2068307"/>
              <a:ext cx="206086" cy="125208"/>
            </a:xfrm>
            <a:prstGeom prst="line">
              <a:avLst/>
            </a:prstGeom>
            <a:ln w="57150" cap="rnd">
              <a:solidFill>
                <a:srgbClr val="20BBF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19506729">
            <a:off x="3919292" y="4352863"/>
            <a:ext cx="297656" cy="194503"/>
            <a:chOff x="4407694" y="1999012"/>
            <a:chExt cx="297656" cy="194503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4407694" y="1999012"/>
              <a:ext cx="206086" cy="125208"/>
            </a:xfrm>
            <a:prstGeom prst="line">
              <a:avLst/>
            </a:prstGeom>
            <a:ln w="57150" cap="rnd">
              <a:solidFill>
                <a:srgbClr val="20BBF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499264" y="2068307"/>
              <a:ext cx="206086" cy="125208"/>
            </a:xfrm>
            <a:prstGeom prst="line">
              <a:avLst/>
            </a:prstGeom>
            <a:ln w="57150" cap="rnd">
              <a:solidFill>
                <a:srgbClr val="20BBF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0" name="Straight Connector 19"/>
          <p:cNvCxnSpPr/>
          <p:nvPr/>
        </p:nvCxnSpPr>
        <p:spPr>
          <a:xfrm flipH="1" flipV="1">
            <a:off x="2412316" y="3190134"/>
            <a:ext cx="274320" cy="8737"/>
          </a:xfrm>
          <a:prstGeom prst="line">
            <a:avLst/>
          </a:prstGeom>
          <a:ln w="57150" cap="rnd">
            <a:solidFill>
              <a:srgbClr val="00F200"/>
            </a:solidFill>
            <a:beve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6249121" y="3236459"/>
            <a:ext cx="274320" cy="818"/>
          </a:xfrm>
          <a:prstGeom prst="line">
            <a:avLst/>
          </a:prstGeom>
          <a:ln w="57150" cap="rnd">
            <a:solidFill>
              <a:srgbClr val="00F200"/>
            </a:solidFill>
            <a:beve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31274" y="820880"/>
            <a:ext cx="741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B009B"/>
                </a:solidFill>
                <a:latin typeface="KG Second Chances Solid" panose="02000000000000000000" pitchFamily="2" charset="0"/>
              </a:rPr>
              <a:t>Parallelograms</a:t>
            </a:r>
            <a:endParaRPr lang="en-US" sz="4400" dirty="0">
              <a:solidFill>
                <a:srgbClr val="FB009B"/>
              </a:solidFill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612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66355" y="852051"/>
            <a:ext cx="708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If parallelograms have two pairs of equal sides and two pairs of parallel sides, can a rectangle be a </a:t>
            </a:r>
            <a:r>
              <a:rPr lang="en-US" sz="36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parallelogram</a:t>
            </a:r>
            <a:r>
              <a:rPr lang="en-US" sz="36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?</a:t>
            </a:r>
            <a:endParaRPr lang="en-US" sz="36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42622">
            <a:off x="1274363" y="4050570"/>
            <a:ext cx="2645046" cy="1437877"/>
            <a:chOff x="5079545" y="4219396"/>
            <a:chExt cx="1704544" cy="960119"/>
          </a:xfrm>
        </p:grpSpPr>
        <p:sp>
          <p:nvSpPr>
            <p:cNvPr id="10" name="Parallelogram 9"/>
            <p:cNvSpPr/>
            <p:nvPr/>
          </p:nvSpPr>
          <p:spPr>
            <a:xfrm rot="21360020">
              <a:off x="5079545" y="4219396"/>
              <a:ext cx="1704544" cy="960119"/>
            </a:xfrm>
            <a:prstGeom prst="parallelogram">
              <a:avLst/>
            </a:prstGeom>
            <a:solidFill>
              <a:srgbClr val="FFA800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1047">
              <a:off x="5276288" y="4247504"/>
              <a:ext cx="1223613" cy="87242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501385" y="3659163"/>
            <a:ext cx="1792549" cy="2220689"/>
            <a:chOff x="1673665" y="3722911"/>
            <a:chExt cx="1128012" cy="1477926"/>
          </a:xfrm>
        </p:grpSpPr>
        <p:sp>
          <p:nvSpPr>
            <p:cNvPr id="19" name="Rectangle 18"/>
            <p:cNvSpPr/>
            <p:nvPr/>
          </p:nvSpPr>
          <p:spPr>
            <a:xfrm rot="5136150">
              <a:off x="1552351" y="3951511"/>
              <a:ext cx="1477926" cy="1020726"/>
            </a:xfrm>
            <a:prstGeom prst="rect">
              <a:avLst/>
            </a:prstGeom>
            <a:solidFill>
              <a:srgbClr val="00F200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1753">
              <a:off x="1673665" y="3866111"/>
              <a:ext cx="1107338" cy="1268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763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53391" y="852051"/>
            <a:ext cx="68995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B009B"/>
                </a:solidFill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YES!</a:t>
            </a:r>
            <a:r>
              <a:rPr lang="en-US" sz="4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 </a:t>
            </a:r>
          </a:p>
          <a:p>
            <a:pPr algn="ctr"/>
            <a:r>
              <a:rPr lang="en-US" sz="40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A rectangle is a special kind of parallelogram.</a:t>
            </a:r>
            <a:endParaRPr lang="en-US" sz="40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42622">
            <a:off x="1274363" y="4050570"/>
            <a:ext cx="2645046" cy="1437877"/>
            <a:chOff x="5079545" y="4219396"/>
            <a:chExt cx="1704544" cy="960119"/>
          </a:xfrm>
        </p:grpSpPr>
        <p:sp>
          <p:nvSpPr>
            <p:cNvPr id="10" name="Parallelogram 9"/>
            <p:cNvSpPr/>
            <p:nvPr/>
          </p:nvSpPr>
          <p:spPr>
            <a:xfrm rot="21360020">
              <a:off x="5079545" y="4219396"/>
              <a:ext cx="1704544" cy="960119"/>
            </a:xfrm>
            <a:prstGeom prst="parallelogram">
              <a:avLst/>
            </a:prstGeom>
            <a:solidFill>
              <a:srgbClr val="FFA800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1047">
              <a:off x="5276288" y="4247504"/>
              <a:ext cx="1223613" cy="87242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5501385" y="3659163"/>
            <a:ext cx="1792549" cy="2220689"/>
            <a:chOff x="1673665" y="3722911"/>
            <a:chExt cx="1128012" cy="1477926"/>
          </a:xfrm>
        </p:grpSpPr>
        <p:sp>
          <p:nvSpPr>
            <p:cNvPr id="19" name="Rectangle 18"/>
            <p:cNvSpPr/>
            <p:nvPr/>
          </p:nvSpPr>
          <p:spPr>
            <a:xfrm rot="5136150">
              <a:off x="1552351" y="3951511"/>
              <a:ext cx="1477926" cy="1020726"/>
            </a:xfrm>
            <a:prstGeom prst="rect">
              <a:avLst/>
            </a:prstGeom>
            <a:solidFill>
              <a:srgbClr val="00F200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1753">
              <a:off x="1673665" y="3866111"/>
              <a:ext cx="1107338" cy="1268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0060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1274" y="820880"/>
            <a:ext cx="741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900C8"/>
                </a:solidFill>
                <a:latin typeface="KG Second Chances Solid" panose="02000000000000000000" pitchFamily="2" charset="0"/>
              </a:rPr>
              <a:t>Meet Rhonda </a:t>
            </a:r>
            <a:r>
              <a:rPr lang="en-US" sz="4400" dirty="0">
                <a:solidFill>
                  <a:srgbClr val="C900C8"/>
                </a:solidFill>
                <a:latin typeface="KG Second Chances Solid" panose="02000000000000000000" pitchFamily="2" charset="0"/>
              </a:rPr>
              <a:t>R</a:t>
            </a:r>
            <a:r>
              <a:rPr lang="en-US" sz="4400" dirty="0" smtClean="0">
                <a:solidFill>
                  <a:srgbClr val="C900C8"/>
                </a:solidFill>
                <a:latin typeface="KG Second Chances Solid" panose="02000000000000000000" pitchFamily="2" charset="0"/>
              </a:rPr>
              <a:t>hombus</a:t>
            </a:r>
            <a:endParaRPr lang="en-US" sz="4400" dirty="0">
              <a:solidFill>
                <a:srgbClr val="C900C8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8" y="4520042"/>
            <a:ext cx="6899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How many </a:t>
            </a:r>
            <a:r>
              <a:rPr lang="en-US" sz="4000" b="1" u="sng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pairs</a:t>
            </a:r>
            <a:r>
              <a:rPr lang="en-US" sz="40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 of parallel sides are on a rhombus?</a:t>
            </a:r>
            <a:endParaRPr lang="en-US" sz="40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71548" y="1590321"/>
            <a:ext cx="3600904" cy="2668977"/>
            <a:chOff x="2623251" y="4041624"/>
            <a:chExt cx="1528565" cy="1132967"/>
          </a:xfrm>
        </p:grpSpPr>
        <p:sp>
          <p:nvSpPr>
            <p:cNvPr id="13" name="Diamond 12"/>
            <p:cNvSpPr/>
            <p:nvPr/>
          </p:nvSpPr>
          <p:spPr>
            <a:xfrm rot="4510833">
              <a:off x="2821050" y="3843825"/>
              <a:ext cx="1132967" cy="1528565"/>
            </a:xfrm>
            <a:prstGeom prst="diamond">
              <a:avLst/>
            </a:prstGeom>
            <a:solidFill>
              <a:srgbClr val="20BBFE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7849" y="4182340"/>
              <a:ext cx="834561" cy="990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3325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1274" y="820880"/>
            <a:ext cx="741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900C8"/>
                </a:solidFill>
                <a:latin typeface="KG Second Chances Solid" panose="02000000000000000000" pitchFamily="2" charset="0"/>
              </a:rPr>
              <a:t>Rhombus</a:t>
            </a:r>
            <a:endParaRPr lang="en-US" sz="4400" dirty="0">
              <a:solidFill>
                <a:srgbClr val="C900C8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8" y="4520042"/>
            <a:ext cx="6899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A rhombus has two pairs of parallel sides.</a:t>
            </a:r>
            <a:endParaRPr lang="en-US" sz="40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71548" y="1590321"/>
            <a:ext cx="3600904" cy="2668977"/>
            <a:chOff x="2623251" y="4041624"/>
            <a:chExt cx="1528565" cy="1132967"/>
          </a:xfrm>
        </p:grpSpPr>
        <p:sp>
          <p:nvSpPr>
            <p:cNvPr id="13" name="Diamond 12"/>
            <p:cNvSpPr/>
            <p:nvPr/>
          </p:nvSpPr>
          <p:spPr>
            <a:xfrm rot="4510833">
              <a:off x="2821050" y="3843825"/>
              <a:ext cx="1132967" cy="1528565"/>
            </a:xfrm>
            <a:prstGeom prst="diamond">
              <a:avLst/>
            </a:prstGeom>
            <a:solidFill>
              <a:srgbClr val="20BBFE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7849" y="4182340"/>
              <a:ext cx="834561" cy="990019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 rot="1444911">
            <a:off x="5152484" y="1915881"/>
            <a:ext cx="206086" cy="250416"/>
            <a:chOff x="4499264" y="1943099"/>
            <a:chExt cx="206086" cy="25041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499264" y="1943099"/>
              <a:ext cx="206086" cy="125208"/>
            </a:xfrm>
            <a:prstGeom prst="line">
              <a:avLst/>
            </a:prstGeom>
            <a:ln w="57150" cap="rnd">
              <a:solidFill>
                <a:srgbClr val="E6007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499264" y="2068307"/>
              <a:ext cx="206086" cy="125208"/>
            </a:xfrm>
            <a:prstGeom prst="line">
              <a:avLst/>
            </a:prstGeom>
            <a:ln w="57150" cap="rnd">
              <a:solidFill>
                <a:srgbClr val="E6007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1444911">
            <a:off x="3763727" y="3679122"/>
            <a:ext cx="206086" cy="250416"/>
            <a:chOff x="4499264" y="1943099"/>
            <a:chExt cx="206086" cy="25041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499264" y="1943099"/>
              <a:ext cx="206086" cy="125208"/>
            </a:xfrm>
            <a:prstGeom prst="line">
              <a:avLst/>
            </a:prstGeom>
            <a:ln w="57150" cap="rnd">
              <a:solidFill>
                <a:srgbClr val="E6007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499264" y="2068307"/>
              <a:ext cx="206086" cy="125208"/>
            </a:xfrm>
            <a:prstGeom prst="line">
              <a:avLst/>
            </a:prstGeom>
            <a:ln w="57150" cap="rnd">
              <a:solidFill>
                <a:srgbClr val="E6007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8187073">
            <a:off x="3394484" y="2429112"/>
            <a:ext cx="206086" cy="250416"/>
            <a:chOff x="4499264" y="1943099"/>
            <a:chExt cx="206086" cy="2504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499264" y="1943099"/>
              <a:ext cx="206086" cy="125208"/>
            </a:xfrm>
            <a:prstGeom prst="line">
              <a:avLst/>
            </a:prstGeom>
            <a:ln w="57150" cap="rnd">
              <a:solidFill>
                <a:srgbClr val="F39200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499264" y="2068307"/>
              <a:ext cx="206086" cy="125208"/>
            </a:xfrm>
            <a:prstGeom prst="line">
              <a:avLst/>
            </a:prstGeom>
            <a:ln w="57150" cap="rnd">
              <a:solidFill>
                <a:srgbClr val="F39200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18187073">
            <a:off x="5542741" y="3189819"/>
            <a:ext cx="206086" cy="250416"/>
            <a:chOff x="4499264" y="1943099"/>
            <a:chExt cx="206086" cy="25041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499264" y="1943099"/>
              <a:ext cx="206086" cy="125208"/>
            </a:xfrm>
            <a:prstGeom prst="line">
              <a:avLst/>
            </a:prstGeom>
            <a:ln w="57150" cap="rnd">
              <a:solidFill>
                <a:srgbClr val="F39200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499264" y="2068307"/>
              <a:ext cx="206086" cy="125208"/>
            </a:xfrm>
            <a:prstGeom prst="line">
              <a:avLst/>
            </a:prstGeom>
            <a:ln w="57150" cap="rnd">
              <a:solidFill>
                <a:srgbClr val="F39200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85909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1274" y="820880"/>
            <a:ext cx="741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900C8"/>
                </a:solidFill>
                <a:latin typeface="KG Second Chances Solid" panose="02000000000000000000" pitchFamily="2" charset="0"/>
              </a:rPr>
              <a:t>Rhombus</a:t>
            </a:r>
            <a:endParaRPr lang="en-US" sz="4400" dirty="0">
              <a:solidFill>
                <a:srgbClr val="C900C8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8" y="4520042"/>
            <a:ext cx="6899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How many equal sides are on a rhombus?</a:t>
            </a:r>
            <a:endParaRPr lang="en-US" sz="40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71548" y="1590321"/>
            <a:ext cx="3600904" cy="2668977"/>
            <a:chOff x="2623251" y="4041624"/>
            <a:chExt cx="1528565" cy="1132967"/>
          </a:xfrm>
        </p:grpSpPr>
        <p:sp>
          <p:nvSpPr>
            <p:cNvPr id="13" name="Diamond 12"/>
            <p:cNvSpPr/>
            <p:nvPr/>
          </p:nvSpPr>
          <p:spPr>
            <a:xfrm rot="4510833">
              <a:off x="2821050" y="3843825"/>
              <a:ext cx="1132967" cy="1528565"/>
            </a:xfrm>
            <a:prstGeom prst="diamond">
              <a:avLst/>
            </a:prstGeom>
            <a:solidFill>
              <a:srgbClr val="20BBFE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7849" y="4182340"/>
              <a:ext cx="834561" cy="990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7862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1274" y="820880"/>
            <a:ext cx="741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C900C8"/>
                </a:solidFill>
                <a:latin typeface="KG Second Chances Solid" panose="02000000000000000000" pitchFamily="2" charset="0"/>
              </a:rPr>
              <a:t>Rhombus</a:t>
            </a:r>
            <a:endParaRPr lang="en-US" sz="4400" dirty="0">
              <a:solidFill>
                <a:srgbClr val="C900C8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8" y="4520042"/>
            <a:ext cx="6899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All four sides of a rhombus are equal.</a:t>
            </a:r>
            <a:endParaRPr lang="en-US" sz="40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771548" y="1590321"/>
            <a:ext cx="3600904" cy="2668977"/>
            <a:chOff x="2623251" y="4041624"/>
            <a:chExt cx="1528565" cy="1132967"/>
          </a:xfrm>
        </p:grpSpPr>
        <p:sp>
          <p:nvSpPr>
            <p:cNvPr id="13" name="Diamond 12"/>
            <p:cNvSpPr/>
            <p:nvPr/>
          </p:nvSpPr>
          <p:spPr>
            <a:xfrm rot="4510833">
              <a:off x="2821050" y="3843825"/>
              <a:ext cx="1132967" cy="1528565"/>
            </a:xfrm>
            <a:prstGeom prst="diamond">
              <a:avLst/>
            </a:prstGeom>
            <a:solidFill>
              <a:srgbClr val="20BBFE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7849" y="4182340"/>
              <a:ext cx="834561" cy="990019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 flipH="1">
            <a:off x="3843394" y="3724526"/>
            <a:ext cx="122549" cy="220873"/>
          </a:xfrm>
          <a:prstGeom prst="line">
            <a:avLst/>
          </a:prstGeom>
          <a:ln w="57150" cap="rnd">
            <a:solidFill>
              <a:srgbClr val="FB009B"/>
            </a:solidFill>
            <a:beve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5118013" y="1921811"/>
            <a:ext cx="122549" cy="220873"/>
          </a:xfrm>
          <a:prstGeom prst="line">
            <a:avLst/>
          </a:prstGeom>
          <a:ln w="57150" cap="rnd">
            <a:solidFill>
              <a:srgbClr val="FB009B"/>
            </a:solidFill>
            <a:beve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>
            <a:off x="3585379" y="2307899"/>
            <a:ext cx="122549" cy="220873"/>
          </a:xfrm>
          <a:prstGeom prst="line">
            <a:avLst/>
          </a:prstGeom>
          <a:ln w="57150" cap="rnd">
            <a:solidFill>
              <a:srgbClr val="FB009B"/>
            </a:solidFill>
            <a:beve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>
            <a:off x="5560538" y="3215186"/>
            <a:ext cx="122549" cy="220873"/>
          </a:xfrm>
          <a:prstGeom prst="line">
            <a:avLst/>
          </a:prstGeom>
          <a:ln w="57150" cap="rnd">
            <a:solidFill>
              <a:srgbClr val="FB009B"/>
            </a:solidFill>
            <a:bevel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6936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02269" y="3267062"/>
            <a:ext cx="3600904" cy="2668977"/>
            <a:chOff x="2623251" y="4041624"/>
            <a:chExt cx="1528565" cy="1132967"/>
          </a:xfrm>
        </p:grpSpPr>
        <p:sp>
          <p:nvSpPr>
            <p:cNvPr id="13" name="Diamond 12"/>
            <p:cNvSpPr/>
            <p:nvPr/>
          </p:nvSpPr>
          <p:spPr>
            <a:xfrm rot="4510833">
              <a:off x="2821050" y="3843825"/>
              <a:ext cx="1132967" cy="1528565"/>
            </a:xfrm>
            <a:prstGeom prst="diamond">
              <a:avLst/>
            </a:prstGeom>
            <a:solidFill>
              <a:srgbClr val="20BBFE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7849" y="4182340"/>
              <a:ext cx="834561" cy="990019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153391" y="852051"/>
            <a:ext cx="68995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If a rhombus has two pairs of equal sides and two pairs of parallel sides, can a square be a rhombus?</a:t>
            </a:r>
            <a:endParaRPr lang="en-US" sz="40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346512" y="3598552"/>
            <a:ext cx="2244542" cy="2167714"/>
            <a:chOff x="6481955" y="3911309"/>
            <a:chExt cx="1280160" cy="1280160"/>
          </a:xfrm>
        </p:grpSpPr>
        <p:sp>
          <p:nvSpPr>
            <p:cNvPr id="19" name="Rectangle 18"/>
            <p:cNvSpPr/>
            <p:nvPr/>
          </p:nvSpPr>
          <p:spPr>
            <a:xfrm rot="5658782">
              <a:off x="6481955" y="3911309"/>
              <a:ext cx="1280160" cy="1280160"/>
            </a:xfrm>
            <a:prstGeom prst="rect">
              <a:avLst/>
            </a:prstGeom>
            <a:solidFill>
              <a:srgbClr val="FB009B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733">
              <a:off x="6664834" y="4073350"/>
              <a:ext cx="914400" cy="956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958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002269" y="3267062"/>
            <a:ext cx="3600904" cy="2668977"/>
            <a:chOff x="2623251" y="4041624"/>
            <a:chExt cx="1528565" cy="1132967"/>
          </a:xfrm>
        </p:grpSpPr>
        <p:sp>
          <p:nvSpPr>
            <p:cNvPr id="13" name="Diamond 12"/>
            <p:cNvSpPr/>
            <p:nvPr/>
          </p:nvSpPr>
          <p:spPr>
            <a:xfrm rot="4510833">
              <a:off x="2821050" y="3843825"/>
              <a:ext cx="1132967" cy="1528565"/>
            </a:xfrm>
            <a:prstGeom prst="diamond">
              <a:avLst/>
            </a:prstGeom>
            <a:solidFill>
              <a:srgbClr val="20BBFE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7849" y="4182340"/>
              <a:ext cx="834561" cy="990019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5346512" y="3598552"/>
            <a:ext cx="2244542" cy="2167714"/>
            <a:chOff x="6481955" y="3911309"/>
            <a:chExt cx="1280160" cy="1280160"/>
          </a:xfrm>
        </p:grpSpPr>
        <p:sp>
          <p:nvSpPr>
            <p:cNvPr id="19" name="Rectangle 18"/>
            <p:cNvSpPr/>
            <p:nvPr/>
          </p:nvSpPr>
          <p:spPr>
            <a:xfrm rot="5658782">
              <a:off x="6481955" y="3911309"/>
              <a:ext cx="1280160" cy="1280160"/>
            </a:xfrm>
            <a:prstGeom prst="rect">
              <a:avLst/>
            </a:prstGeom>
            <a:solidFill>
              <a:srgbClr val="FB009B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733">
              <a:off x="6664834" y="4073350"/>
              <a:ext cx="914400" cy="95608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153391" y="852051"/>
            <a:ext cx="68995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FB009B"/>
                </a:solidFill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YES!</a:t>
            </a:r>
            <a:r>
              <a:rPr lang="en-US" sz="4000" b="1" dirty="0" smtClean="0"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  </a:t>
            </a:r>
          </a:p>
          <a:p>
            <a:pPr algn="ctr"/>
            <a:r>
              <a:rPr lang="en-US" sz="40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A square is a special kind of rhombus.</a:t>
            </a:r>
            <a:endParaRPr lang="en-US" sz="40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02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1274" y="820880"/>
            <a:ext cx="741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39200"/>
                </a:solidFill>
                <a:latin typeface="KG Second Chances Solid" panose="02000000000000000000" pitchFamily="2" charset="0"/>
              </a:rPr>
              <a:t>Meet Reece Rectangle</a:t>
            </a:r>
            <a:endParaRPr lang="en-US" sz="4400" dirty="0">
              <a:solidFill>
                <a:srgbClr val="F39200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345" y="2381274"/>
            <a:ext cx="46551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We know already that a rectangle has two pairs of parallel sides and two pairs of equal sides.</a:t>
            </a:r>
            <a:endParaRPr lang="en-US" sz="40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268965">
            <a:off x="1060143" y="2459959"/>
            <a:ext cx="2322052" cy="3231584"/>
            <a:chOff x="1673665" y="3722911"/>
            <a:chExt cx="1128012" cy="1477926"/>
          </a:xfrm>
        </p:grpSpPr>
        <p:sp>
          <p:nvSpPr>
            <p:cNvPr id="13" name="Rectangle 12"/>
            <p:cNvSpPr/>
            <p:nvPr/>
          </p:nvSpPr>
          <p:spPr>
            <a:xfrm rot="5136150">
              <a:off x="1552351" y="3951511"/>
              <a:ext cx="1477926" cy="1020726"/>
            </a:xfrm>
            <a:prstGeom prst="rect">
              <a:avLst/>
            </a:prstGeom>
            <a:solidFill>
              <a:srgbClr val="00F200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1753">
              <a:off x="1673665" y="3866111"/>
              <a:ext cx="1107338" cy="1268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111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9368" y="1101436"/>
            <a:ext cx="6785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B009B"/>
                </a:solidFill>
                <a:latin typeface="KG Defying Gravity Bounce" panose="02000000000000000000" pitchFamily="2" charset="0"/>
              </a:rPr>
              <a:t>Q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FA800"/>
                </a:solidFill>
                <a:latin typeface="KG Defying Gravity Bounce" panose="02000000000000000000" pitchFamily="2" charset="0"/>
              </a:rPr>
              <a:t>u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FED00"/>
                </a:solidFill>
                <a:latin typeface="KG Defying Gravity Bounce" panose="02000000000000000000" pitchFamily="2" charset="0"/>
              </a:rPr>
              <a:t>A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F200"/>
                </a:solidFill>
                <a:latin typeface="KG Defying Gravity Bounce" panose="02000000000000000000" pitchFamily="2" charset="0"/>
              </a:rPr>
              <a:t>d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20BBFE"/>
                </a:solidFill>
                <a:latin typeface="KG Defying Gravity Bounce" panose="02000000000000000000" pitchFamily="2" charset="0"/>
              </a:rPr>
              <a:t>R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C900C8"/>
                </a:solidFill>
                <a:latin typeface="KG Defying Gravity Bounce" panose="02000000000000000000" pitchFamily="2" charset="0"/>
              </a:rPr>
              <a:t>i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B009B"/>
                </a:solidFill>
                <a:latin typeface="KG Defying Gravity Bounce" panose="02000000000000000000" pitchFamily="2" charset="0"/>
              </a:rPr>
              <a:t>L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FA800"/>
                </a:solidFill>
                <a:latin typeface="KG Defying Gravity Bounce" panose="02000000000000000000" pitchFamily="2" charset="0"/>
              </a:rPr>
              <a:t>a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FED00"/>
                </a:solidFill>
                <a:latin typeface="KG Defying Gravity Bounce" panose="02000000000000000000" pitchFamily="2" charset="0"/>
              </a:rPr>
              <a:t>T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F200"/>
                </a:solidFill>
                <a:latin typeface="KG Defying Gravity Bounce" panose="02000000000000000000" pitchFamily="2" charset="0"/>
              </a:rPr>
              <a:t>e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20BBFE"/>
                </a:solidFill>
                <a:latin typeface="KG Defying Gravity Bounce" panose="02000000000000000000" pitchFamily="2" charset="0"/>
              </a:rPr>
              <a:t>R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C900C8"/>
                </a:solidFill>
                <a:latin typeface="KG Defying Gravity Bounce" panose="02000000000000000000" pitchFamily="2" charset="0"/>
              </a:rPr>
              <a:t>a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B009B"/>
                </a:solidFill>
                <a:latin typeface="KG Defying Gravity Bounce" panose="02000000000000000000" pitchFamily="2" charset="0"/>
              </a:rPr>
              <a:t>L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FA800"/>
                </a:solidFill>
                <a:latin typeface="KG Defying Gravity Bounce" panose="02000000000000000000" pitchFamily="2" charset="0"/>
              </a:rPr>
              <a:t>s</a:t>
            </a:r>
            <a:endParaRPr lang="en-US" sz="9600" spc="-300" dirty="0">
              <a:ln w="19050">
                <a:solidFill>
                  <a:sysClr val="windowText" lastClr="000000"/>
                </a:solidFill>
              </a:ln>
              <a:solidFill>
                <a:srgbClr val="FFA800"/>
              </a:solidFill>
              <a:latin typeface="KG Defying Gravity Bounce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0967" y="3009014"/>
            <a:ext cx="64220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KG Second Chances Solid" panose="02000000000000000000" pitchFamily="2" charset="0"/>
              </a:rPr>
              <a:t>quad - four</a:t>
            </a:r>
          </a:p>
          <a:p>
            <a:pPr algn="ctr"/>
            <a:r>
              <a:rPr lang="en-US" sz="4400" dirty="0">
                <a:latin typeface="KG Second Chances Solid" panose="02000000000000000000" pitchFamily="2" charset="0"/>
              </a:rPr>
              <a:t>l</a:t>
            </a:r>
            <a:r>
              <a:rPr lang="en-US" sz="4400" dirty="0" smtClean="0">
                <a:latin typeface="KG Second Chances Solid" panose="02000000000000000000" pitchFamily="2" charset="0"/>
              </a:rPr>
              <a:t>ateral - line </a:t>
            </a:r>
            <a:endParaRPr lang="en-US" sz="44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792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1274" y="820880"/>
            <a:ext cx="741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39200"/>
                </a:solidFill>
                <a:latin typeface="KG Second Chances Solid" panose="02000000000000000000" pitchFamily="2" charset="0"/>
              </a:rPr>
              <a:t>Rectangles</a:t>
            </a:r>
            <a:endParaRPr lang="en-US" sz="4400" dirty="0">
              <a:solidFill>
                <a:srgbClr val="F39200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4260" y="2890429"/>
            <a:ext cx="4655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How many right angles does a rectangle have?</a:t>
            </a:r>
            <a:endParaRPr lang="en-US" sz="40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268965">
            <a:off x="1060143" y="2459959"/>
            <a:ext cx="2322052" cy="3231584"/>
            <a:chOff x="1673665" y="3722911"/>
            <a:chExt cx="1128012" cy="1477926"/>
          </a:xfrm>
        </p:grpSpPr>
        <p:sp>
          <p:nvSpPr>
            <p:cNvPr id="13" name="Rectangle 12"/>
            <p:cNvSpPr/>
            <p:nvPr/>
          </p:nvSpPr>
          <p:spPr>
            <a:xfrm rot="5136150">
              <a:off x="1552351" y="3951511"/>
              <a:ext cx="1477926" cy="1020726"/>
            </a:xfrm>
            <a:prstGeom prst="rect">
              <a:avLst/>
            </a:prstGeom>
            <a:solidFill>
              <a:srgbClr val="00F200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1753">
              <a:off x="1673665" y="3866111"/>
              <a:ext cx="1107338" cy="12683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3468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1274" y="820880"/>
            <a:ext cx="741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39200"/>
                </a:solidFill>
                <a:latin typeface="KG Second Chances Solid" panose="02000000000000000000" pitchFamily="2" charset="0"/>
              </a:rPr>
              <a:t>Rectangles</a:t>
            </a:r>
            <a:endParaRPr lang="en-US" sz="4400" dirty="0">
              <a:solidFill>
                <a:srgbClr val="F39200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4260" y="2890429"/>
            <a:ext cx="4655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A rectangle has four right angles.</a:t>
            </a:r>
            <a:endParaRPr lang="en-US" sz="40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 rot="268965">
            <a:off x="1060143" y="2459959"/>
            <a:ext cx="2322052" cy="3231584"/>
            <a:chOff x="1673665" y="3722911"/>
            <a:chExt cx="1128012" cy="1477926"/>
          </a:xfrm>
        </p:grpSpPr>
        <p:sp>
          <p:nvSpPr>
            <p:cNvPr id="13" name="Rectangle 12"/>
            <p:cNvSpPr/>
            <p:nvPr/>
          </p:nvSpPr>
          <p:spPr>
            <a:xfrm rot="5136150">
              <a:off x="1552351" y="3951511"/>
              <a:ext cx="1477926" cy="1020726"/>
            </a:xfrm>
            <a:prstGeom prst="rect">
              <a:avLst/>
            </a:prstGeom>
            <a:solidFill>
              <a:srgbClr val="00F200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51753">
              <a:off x="1673665" y="3866111"/>
              <a:ext cx="1107338" cy="1268369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1303119" y="2486484"/>
            <a:ext cx="182654" cy="182654"/>
            <a:chOff x="1303119" y="2486484"/>
            <a:chExt cx="182654" cy="18265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472195" y="2486484"/>
              <a:ext cx="0" cy="182654"/>
            </a:xfrm>
            <a:prstGeom prst="line">
              <a:avLst/>
            </a:prstGeom>
            <a:ln w="28575">
              <a:solidFill>
                <a:srgbClr val="E600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16200000">
              <a:off x="1394446" y="2577811"/>
              <a:ext cx="0" cy="182654"/>
            </a:xfrm>
            <a:prstGeom prst="line">
              <a:avLst/>
            </a:prstGeom>
            <a:ln w="28575">
              <a:solidFill>
                <a:srgbClr val="E600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 rot="5400000">
            <a:off x="3177222" y="2482066"/>
            <a:ext cx="182654" cy="182654"/>
            <a:chOff x="1303119" y="2486484"/>
            <a:chExt cx="182654" cy="18265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472195" y="2486484"/>
              <a:ext cx="0" cy="182654"/>
            </a:xfrm>
            <a:prstGeom prst="line">
              <a:avLst/>
            </a:prstGeom>
            <a:ln w="28575">
              <a:solidFill>
                <a:srgbClr val="E600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>
              <a:off x="1394446" y="2577811"/>
              <a:ext cx="0" cy="182654"/>
            </a:xfrm>
            <a:prstGeom prst="line">
              <a:avLst/>
            </a:prstGeom>
            <a:ln w="28575">
              <a:solidFill>
                <a:srgbClr val="E600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flipV="1">
            <a:off x="1303119" y="5498629"/>
            <a:ext cx="182654" cy="182654"/>
            <a:chOff x="1303119" y="2486484"/>
            <a:chExt cx="182654" cy="18265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472195" y="2486484"/>
              <a:ext cx="0" cy="182654"/>
            </a:xfrm>
            <a:prstGeom prst="line">
              <a:avLst/>
            </a:prstGeom>
            <a:ln w="28575">
              <a:solidFill>
                <a:srgbClr val="E600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>
              <a:off x="1394446" y="2577811"/>
              <a:ext cx="0" cy="182654"/>
            </a:xfrm>
            <a:prstGeom prst="line">
              <a:avLst/>
            </a:prstGeom>
            <a:ln w="28575">
              <a:solidFill>
                <a:srgbClr val="E600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 flipV="1">
            <a:off x="3177222" y="5494211"/>
            <a:ext cx="182654" cy="182654"/>
            <a:chOff x="1303119" y="2486484"/>
            <a:chExt cx="182654" cy="18265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472195" y="2486484"/>
              <a:ext cx="0" cy="182654"/>
            </a:xfrm>
            <a:prstGeom prst="line">
              <a:avLst/>
            </a:prstGeom>
            <a:ln w="28575">
              <a:solidFill>
                <a:srgbClr val="E600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>
              <a:off x="1394446" y="2577811"/>
              <a:ext cx="0" cy="182654"/>
            </a:xfrm>
            <a:prstGeom prst="line">
              <a:avLst/>
            </a:prstGeom>
            <a:ln w="28575">
              <a:solidFill>
                <a:srgbClr val="E600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17042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1274" y="820880"/>
            <a:ext cx="741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F200"/>
                </a:solidFill>
                <a:latin typeface="KG Second Chances Solid" panose="02000000000000000000" pitchFamily="2" charset="0"/>
              </a:rPr>
              <a:t>Meet Shawn Square</a:t>
            </a:r>
            <a:endParaRPr lang="en-US" sz="4400" dirty="0">
              <a:solidFill>
                <a:srgbClr val="00F200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6037" y="2526747"/>
            <a:ext cx="45512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We know already that a square has two pairs of parallel sides and four equal sides.</a:t>
            </a:r>
            <a:endParaRPr lang="en-US" sz="40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1339099">
            <a:off x="1095372" y="2768336"/>
            <a:ext cx="2395973" cy="2395973"/>
            <a:chOff x="6481955" y="3911309"/>
            <a:chExt cx="1280160" cy="1280160"/>
          </a:xfrm>
        </p:grpSpPr>
        <p:sp>
          <p:nvSpPr>
            <p:cNvPr id="10" name="Rectangle 9"/>
            <p:cNvSpPr/>
            <p:nvPr/>
          </p:nvSpPr>
          <p:spPr>
            <a:xfrm rot="5658782">
              <a:off x="6481955" y="3911309"/>
              <a:ext cx="1280160" cy="1280160"/>
            </a:xfrm>
            <a:prstGeom prst="rect">
              <a:avLst/>
            </a:prstGeom>
            <a:solidFill>
              <a:srgbClr val="FB009B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733">
              <a:off x="6664834" y="4073350"/>
              <a:ext cx="914400" cy="956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2814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1274" y="820880"/>
            <a:ext cx="741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F200"/>
                </a:solidFill>
                <a:latin typeface="KG Second Chances Solid" panose="02000000000000000000" pitchFamily="2" charset="0"/>
              </a:rPr>
              <a:t>Squares</a:t>
            </a:r>
            <a:endParaRPr lang="en-US" sz="4400" dirty="0">
              <a:solidFill>
                <a:srgbClr val="00F200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9946" y="2755347"/>
            <a:ext cx="44369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How many right angles does a square have?</a:t>
            </a:r>
            <a:endParaRPr lang="en-US" sz="40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1386446">
            <a:off x="1095372" y="2768336"/>
            <a:ext cx="2395973" cy="2395973"/>
            <a:chOff x="6481955" y="3911309"/>
            <a:chExt cx="1280160" cy="1280160"/>
          </a:xfrm>
        </p:grpSpPr>
        <p:sp>
          <p:nvSpPr>
            <p:cNvPr id="10" name="Rectangle 9"/>
            <p:cNvSpPr/>
            <p:nvPr/>
          </p:nvSpPr>
          <p:spPr>
            <a:xfrm rot="5658782">
              <a:off x="6481955" y="3911309"/>
              <a:ext cx="1280160" cy="1280160"/>
            </a:xfrm>
            <a:prstGeom prst="rect">
              <a:avLst/>
            </a:prstGeom>
            <a:solidFill>
              <a:srgbClr val="FB009B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733">
              <a:off x="6664834" y="4073350"/>
              <a:ext cx="914400" cy="9560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642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1274" y="820880"/>
            <a:ext cx="741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00F200"/>
                </a:solidFill>
                <a:latin typeface="KG Second Chances Solid" panose="02000000000000000000" pitchFamily="2" charset="0"/>
              </a:rPr>
              <a:t>Squares</a:t>
            </a:r>
            <a:endParaRPr lang="en-US" sz="4400" dirty="0">
              <a:solidFill>
                <a:srgbClr val="00F200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19946" y="2755347"/>
            <a:ext cx="4436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A square has 4 right angles.</a:t>
            </a:r>
            <a:endParaRPr lang="en-US" sz="40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1386446">
            <a:off x="1095372" y="2768336"/>
            <a:ext cx="2395973" cy="2395973"/>
            <a:chOff x="6481955" y="3911309"/>
            <a:chExt cx="1280160" cy="1280160"/>
          </a:xfrm>
        </p:grpSpPr>
        <p:sp>
          <p:nvSpPr>
            <p:cNvPr id="10" name="Rectangle 9"/>
            <p:cNvSpPr/>
            <p:nvPr/>
          </p:nvSpPr>
          <p:spPr>
            <a:xfrm rot="5658782">
              <a:off x="6481955" y="3911309"/>
              <a:ext cx="1280160" cy="1280160"/>
            </a:xfrm>
            <a:prstGeom prst="rect">
              <a:avLst/>
            </a:prstGeom>
            <a:solidFill>
              <a:srgbClr val="FB009B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7733">
              <a:off x="6664834" y="4073350"/>
              <a:ext cx="914400" cy="95608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1127183" y="2752679"/>
            <a:ext cx="182654" cy="182654"/>
            <a:chOff x="1303119" y="2486484"/>
            <a:chExt cx="182654" cy="182654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1472195" y="2486484"/>
              <a:ext cx="0" cy="182654"/>
            </a:xfrm>
            <a:prstGeom prst="line">
              <a:avLst/>
            </a:prstGeom>
            <a:ln w="28575">
              <a:solidFill>
                <a:srgbClr val="20BB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>
              <a:off x="1394446" y="2577811"/>
              <a:ext cx="0" cy="182654"/>
            </a:xfrm>
            <a:prstGeom prst="line">
              <a:avLst/>
            </a:prstGeom>
            <a:ln w="28575">
              <a:solidFill>
                <a:srgbClr val="20BB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3293417" y="2799340"/>
            <a:ext cx="182654" cy="182654"/>
            <a:chOff x="1303119" y="2486484"/>
            <a:chExt cx="182654" cy="182654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1472195" y="2486484"/>
              <a:ext cx="0" cy="182654"/>
            </a:xfrm>
            <a:prstGeom prst="line">
              <a:avLst/>
            </a:prstGeom>
            <a:ln w="28575">
              <a:solidFill>
                <a:srgbClr val="20BB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>
              <a:off x="1394446" y="2577811"/>
              <a:ext cx="0" cy="182654"/>
            </a:xfrm>
            <a:prstGeom prst="line">
              <a:avLst/>
            </a:prstGeom>
            <a:ln w="28575">
              <a:solidFill>
                <a:srgbClr val="20BB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flipV="1">
            <a:off x="1097892" y="4949201"/>
            <a:ext cx="182654" cy="182654"/>
            <a:chOff x="1303119" y="2486484"/>
            <a:chExt cx="182654" cy="182654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1472195" y="2486484"/>
              <a:ext cx="0" cy="182654"/>
            </a:xfrm>
            <a:prstGeom prst="line">
              <a:avLst/>
            </a:prstGeom>
            <a:ln w="28575">
              <a:solidFill>
                <a:srgbClr val="20BB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6200000">
              <a:off x="1394446" y="2577811"/>
              <a:ext cx="0" cy="182654"/>
            </a:xfrm>
            <a:prstGeom prst="line">
              <a:avLst/>
            </a:prstGeom>
            <a:ln w="28575">
              <a:solidFill>
                <a:srgbClr val="20BB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 rot="16200000" flipV="1">
            <a:off x="3270983" y="4959592"/>
            <a:ext cx="182654" cy="182654"/>
            <a:chOff x="1303119" y="2486484"/>
            <a:chExt cx="182654" cy="182654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1472195" y="2486484"/>
              <a:ext cx="0" cy="182654"/>
            </a:xfrm>
            <a:prstGeom prst="line">
              <a:avLst/>
            </a:prstGeom>
            <a:ln w="28575">
              <a:solidFill>
                <a:srgbClr val="20BB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>
              <a:off x="1394446" y="2577811"/>
              <a:ext cx="0" cy="182654"/>
            </a:xfrm>
            <a:prstGeom prst="line">
              <a:avLst/>
            </a:prstGeom>
            <a:ln w="28575">
              <a:solidFill>
                <a:srgbClr val="20BBF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4462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16186" y="2576946"/>
            <a:ext cx="3200400" cy="2971799"/>
            <a:chOff x="4816186" y="2576946"/>
            <a:chExt cx="3200400" cy="2971799"/>
          </a:xfrm>
        </p:grpSpPr>
        <p:sp>
          <p:nvSpPr>
            <p:cNvPr id="7" name="Rectangle 6"/>
            <p:cNvSpPr/>
            <p:nvPr/>
          </p:nvSpPr>
          <p:spPr>
            <a:xfrm>
              <a:off x="4816186" y="2576946"/>
              <a:ext cx="32004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16186" y="4100439"/>
              <a:ext cx="32004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16186" y="5091545"/>
              <a:ext cx="32004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18309" y="820880"/>
            <a:ext cx="70762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B009B"/>
                </a:solidFill>
                <a:latin typeface="KG Second Chances Solid" panose="02000000000000000000" pitchFamily="2" charset="0"/>
              </a:rPr>
              <a:t>How many ways can you name this shape?</a:t>
            </a:r>
            <a:endParaRPr lang="en-US" sz="4400" dirty="0">
              <a:solidFill>
                <a:srgbClr val="FB009B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909" y="2576945"/>
            <a:ext cx="3418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quadrilateral</a:t>
            </a:r>
          </a:p>
          <a:p>
            <a:pPr algn="ctr"/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trapezoid</a:t>
            </a:r>
          </a:p>
          <a:p>
            <a:pPr algn="ctr"/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rhombus</a:t>
            </a:r>
          </a:p>
          <a:p>
            <a:pPr algn="ctr"/>
            <a:r>
              <a:rPr lang="en-US" sz="3200" dirty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r</a:t>
            </a:r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ectangle</a:t>
            </a:r>
          </a:p>
          <a:p>
            <a:pPr algn="ctr"/>
            <a:r>
              <a:rPr lang="en-US" sz="3200" dirty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s</a:t>
            </a:r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quare</a:t>
            </a:r>
          </a:p>
          <a:p>
            <a:pPr algn="ctr"/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parallelogram</a:t>
            </a:r>
            <a:endParaRPr lang="en-US" sz="3200" dirty="0">
              <a:latin typeface="KG Second Chances Solid" panose="02000000000000000000" pitchFamily="2" charset="0"/>
              <a:ea typeface="Champagne &amp; Limousines" panose="020B0502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6064" y="2722418"/>
            <a:ext cx="1995054" cy="2763982"/>
          </a:xfrm>
          <a:prstGeom prst="rect">
            <a:avLst/>
          </a:prstGeom>
          <a:solidFill>
            <a:srgbClr val="00F2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3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16186" y="2576946"/>
            <a:ext cx="3200400" cy="2971799"/>
            <a:chOff x="4816186" y="2576946"/>
            <a:chExt cx="3200400" cy="2971799"/>
          </a:xfrm>
        </p:grpSpPr>
        <p:sp>
          <p:nvSpPr>
            <p:cNvPr id="7" name="Rectangle 6"/>
            <p:cNvSpPr/>
            <p:nvPr/>
          </p:nvSpPr>
          <p:spPr>
            <a:xfrm>
              <a:off x="4816186" y="2576946"/>
              <a:ext cx="32004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16186" y="4100439"/>
              <a:ext cx="32004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16186" y="5091545"/>
              <a:ext cx="32004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16186" y="3604886"/>
              <a:ext cx="32004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816186" y="4595992"/>
              <a:ext cx="32004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75909" y="2576945"/>
            <a:ext cx="3418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quadrilateral</a:t>
            </a:r>
          </a:p>
          <a:p>
            <a:pPr algn="ctr"/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trapezoid</a:t>
            </a:r>
          </a:p>
          <a:p>
            <a:pPr algn="ctr"/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rhombus</a:t>
            </a:r>
          </a:p>
          <a:p>
            <a:pPr algn="ctr"/>
            <a:r>
              <a:rPr lang="en-US" sz="3200" dirty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r</a:t>
            </a:r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ectangle</a:t>
            </a:r>
          </a:p>
          <a:p>
            <a:pPr algn="ctr"/>
            <a:r>
              <a:rPr lang="en-US" sz="3200" dirty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s</a:t>
            </a:r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quare</a:t>
            </a:r>
          </a:p>
          <a:p>
            <a:pPr algn="ctr"/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parallelogram</a:t>
            </a:r>
            <a:endParaRPr lang="en-US" sz="3200" dirty="0">
              <a:latin typeface="KG Second Chances Solid" panose="02000000000000000000" pitchFamily="2" charset="0"/>
              <a:ea typeface="Champagne &amp; Limousines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8309" y="820880"/>
            <a:ext cx="70762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B009B"/>
                </a:solidFill>
                <a:latin typeface="KG Second Chances Solid" panose="02000000000000000000" pitchFamily="2" charset="0"/>
              </a:rPr>
              <a:t>How many ways can you name this shape?</a:t>
            </a:r>
            <a:endParaRPr lang="en-US" sz="4400" dirty="0">
              <a:solidFill>
                <a:srgbClr val="FB009B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59948" y="3034145"/>
            <a:ext cx="2057400" cy="2057400"/>
          </a:xfrm>
          <a:prstGeom prst="rect">
            <a:avLst/>
          </a:prstGeom>
          <a:solidFill>
            <a:srgbClr val="00F2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70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16186" y="2576946"/>
            <a:ext cx="3200400" cy="2971799"/>
            <a:chOff x="4816186" y="2576946"/>
            <a:chExt cx="3200400" cy="2971799"/>
          </a:xfrm>
        </p:grpSpPr>
        <p:sp>
          <p:nvSpPr>
            <p:cNvPr id="7" name="Rectangle 6"/>
            <p:cNvSpPr/>
            <p:nvPr/>
          </p:nvSpPr>
          <p:spPr>
            <a:xfrm>
              <a:off x="4816186" y="2576946"/>
              <a:ext cx="32004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816186" y="5091545"/>
              <a:ext cx="32004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16186" y="3604886"/>
              <a:ext cx="32004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75909" y="2576945"/>
            <a:ext cx="3418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quadrilateral</a:t>
            </a:r>
          </a:p>
          <a:p>
            <a:pPr algn="ctr"/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trapezoid</a:t>
            </a:r>
          </a:p>
          <a:p>
            <a:pPr algn="ctr"/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rhombus</a:t>
            </a:r>
          </a:p>
          <a:p>
            <a:pPr algn="ctr"/>
            <a:r>
              <a:rPr lang="en-US" sz="3200" dirty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r</a:t>
            </a:r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ectangle</a:t>
            </a:r>
          </a:p>
          <a:p>
            <a:pPr algn="ctr"/>
            <a:r>
              <a:rPr lang="en-US" sz="3200" dirty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s</a:t>
            </a:r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quare</a:t>
            </a:r>
          </a:p>
          <a:p>
            <a:pPr algn="ctr"/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parallelogram</a:t>
            </a:r>
            <a:endParaRPr lang="en-US" sz="3200" dirty="0">
              <a:latin typeface="KG Second Chances Solid" panose="02000000000000000000" pitchFamily="2" charset="0"/>
              <a:ea typeface="Champagne &amp; Limousines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8309" y="820880"/>
            <a:ext cx="70762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B009B"/>
                </a:solidFill>
                <a:latin typeface="KG Second Chances Solid" panose="02000000000000000000" pitchFamily="2" charset="0"/>
              </a:rPr>
              <a:t>How many ways can you name this shape?</a:t>
            </a:r>
            <a:endParaRPr lang="en-US" sz="4400" dirty="0">
              <a:solidFill>
                <a:srgbClr val="FB009B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6" name="Diamond 5"/>
          <p:cNvSpPr/>
          <p:nvPr/>
        </p:nvSpPr>
        <p:spPr>
          <a:xfrm>
            <a:off x="1659948" y="2804786"/>
            <a:ext cx="2057400" cy="2514600"/>
          </a:xfrm>
          <a:prstGeom prst="diamond">
            <a:avLst/>
          </a:prstGeom>
          <a:solidFill>
            <a:srgbClr val="00F2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816186" y="2576946"/>
            <a:ext cx="3200400" cy="995315"/>
            <a:chOff x="4816186" y="2576946"/>
            <a:chExt cx="3200400" cy="995315"/>
          </a:xfrm>
        </p:grpSpPr>
        <p:sp>
          <p:nvSpPr>
            <p:cNvPr id="7" name="Rectangle 6"/>
            <p:cNvSpPr/>
            <p:nvPr/>
          </p:nvSpPr>
          <p:spPr>
            <a:xfrm>
              <a:off x="4816186" y="2576946"/>
              <a:ext cx="32004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816186" y="3115061"/>
              <a:ext cx="3200400" cy="4572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00"/>
                </a:solidFill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675909" y="2576945"/>
            <a:ext cx="34186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quadrilateral</a:t>
            </a:r>
          </a:p>
          <a:p>
            <a:pPr algn="ctr"/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trapezoid</a:t>
            </a:r>
          </a:p>
          <a:p>
            <a:pPr algn="ctr"/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rhombus</a:t>
            </a:r>
          </a:p>
          <a:p>
            <a:pPr algn="ctr"/>
            <a:r>
              <a:rPr lang="en-US" sz="3200" dirty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r</a:t>
            </a:r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ectangle</a:t>
            </a:r>
          </a:p>
          <a:p>
            <a:pPr algn="ctr"/>
            <a:r>
              <a:rPr lang="en-US" sz="3200" dirty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s</a:t>
            </a:r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quare</a:t>
            </a:r>
          </a:p>
          <a:p>
            <a:pPr algn="ctr"/>
            <a:r>
              <a:rPr lang="en-US" sz="3200" dirty="0" smtClean="0">
                <a:latin typeface="KG Second Chances Solid" panose="02000000000000000000" pitchFamily="2" charset="0"/>
                <a:ea typeface="Champagne &amp; Limousines" panose="020B0502020202020204" pitchFamily="34" charset="0"/>
              </a:rPr>
              <a:t>parallelogram</a:t>
            </a:r>
            <a:endParaRPr lang="en-US" sz="3200" dirty="0">
              <a:latin typeface="KG Second Chances Solid" panose="02000000000000000000" pitchFamily="2" charset="0"/>
              <a:ea typeface="Champagne &amp; Limousines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18309" y="820880"/>
            <a:ext cx="70762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B009B"/>
                </a:solidFill>
                <a:latin typeface="KG Second Chances Solid" panose="02000000000000000000" pitchFamily="2" charset="0"/>
              </a:rPr>
              <a:t>How many ways can you name this shape?</a:t>
            </a:r>
            <a:endParaRPr lang="en-US" sz="4400" dirty="0">
              <a:solidFill>
                <a:srgbClr val="FB009B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1327438" y="3034146"/>
            <a:ext cx="2943225" cy="2067791"/>
          </a:xfrm>
          <a:prstGeom prst="trapezoid">
            <a:avLst>
              <a:gd name="adj" fmla="val 23789"/>
            </a:avLst>
          </a:prstGeom>
          <a:solidFill>
            <a:srgbClr val="00F2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9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79368" y="1101436"/>
            <a:ext cx="6785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B009B"/>
                </a:solidFill>
                <a:latin typeface="KG Defying Gravity Bounce" panose="02000000000000000000" pitchFamily="2" charset="0"/>
              </a:rPr>
              <a:t>Q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FA800"/>
                </a:solidFill>
                <a:latin typeface="KG Defying Gravity Bounce" panose="02000000000000000000" pitchFamily="2" charset="0"/>
              </a:rPr>
              <a:t>u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FED00"/>
                </a:solidFill>
                <a:latin typeface="KG Defying Gravity Bounce" panose="02000000000000000000" pitchFamily="2" charset="0"/>
              </a:rPr>
              <a:t>A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F200"/>
                </a:solidFill>
                <a:latin typeface="KG Defying Gravity Bounce" panose="02000000000000000000" pitchFamily="2" charset="0"/>
              </a:rPr>
              <a:t>d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20BBFE"/>
                </a:solidFill>
                <a:latin typeface="KG Defying Gravity Bounce" panose="02000000000000000000" pitchFamily="2" charset="0"/>
              </a:rPr>
              <a:t>R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C900C8"/>
                </a:solidFill>
                <a:latin typeface="KG Defying Gravity Bounce" panose="02000000000000000000" pitchFamily="2" charset="0"/>
              </a:rPr>
              <a:t>i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B009B"/>
                </a:solidFill>
                <a:latin typeface="KG Defying Gravity Bounce" panose="02000000000000000000" pitchFamily="2" charset="0"/>
              </a:rPr>
              <a:t>L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FA800"/>
                </a:solidFill>
                <a:latin typeface="KG Defying Gravity Bounce" panose="02000000000000000000" pitchFamily="2" charset="0"/>
              </a:rPr>
              <a:t>a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FED00"/>
                </a:solidFill>
                <a:latin typeface="KG Defying Gravity Bounce" panose="02000000000000000000" pitchFamily="2" charset="0"/>
              </a:rPr>
              <a:t>T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00F200"/>
                </a:solidFill>
                <a:latin typeface="KG Defying Gravity Bounce" panose="02000000000000000000" pitchFamily="2" charset="0"/>
              </a:rPr>
              <a:t>e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20BBFE"/>
                </a:solidFill>
                <a:latin typeface="KG Defying Gravity Bounce" panose="02000000000000000000" pitchFamily="2" charset="0"/>
              </a:rPr>
              <a:t>R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C900C8"/>
                </a:solidFill>
                <a:latin typeface="KG Defying Gravity Bounce" panose="02000000000000000000" pitchFamily="2" charset="0"/>
              </a:rPr>
              <a:t>a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B009B"/>
                </a:solidFill>
                <a:latin typeface="KG Defying Gravity Bounce" panose="02000000000000000000" pitchFamily="2" charset="0"/>
              </a:rPr>
              <a:t>L</a:t>
            </a:r>
            <a:r>
              <a:rPr lang="en-US" sz="9600" spc="-300" dirty="0" err="1" smtClean="0">
                <a:ln w="19050">
                  <a:solidFill>
                    <a:sysClr val="windowText" lastClr="000000"/>
                  </a:solidFill>
                </a:ln>
                <a:solidFill>
                  <a:srgbClr val="FFA800"/>
                </a:solidFill>
                <a:latin typeface="KG Defying Gravity Bounce" panose="02000000000000000000" pitchFamily="2" charset="0"/>
              </a:rPr>
              <a:t>s</a:t>
            </a:r>
            <a:endParaRPr lang="en-US" sz="9600" spc="-300" dirty="0">
              <a:ln w="19050">
                <a:solidFill>
                  <a:sysClr val="windowText" lastClr="000000"/>
                </a:solidFill>
              </a:ln>
              <a:solidFill>
                <a:srgbClr val="FFA800"/>
              </a:solidFill>
              <a:latin typeface="KG Defying Gravity Bounce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60967" y="3009014"/>
            <a:ext cx="64220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KG Second Chances Solid" panose="02000000000000000000" pitchFamily="2" charset="0"/>
              </a:rPr>
              <a:t>Quadrilaterals  are polygons that have four sides.</a:t>
            </a:r>
            <a:endParaRPr lang="en-US" sz="4400" dirty="0"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880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60073" y="2068307"/>
            <a:ext cx="3823854" cy="2462132"/>
            <a:chOff x="3833037" y="4217068"/>
            <a:chExt cx="1477926" cy="1020726"/>
          </a:xfrm>
        </p:grpSpPr>
        <p:sp>
          <p:nvSpPr>
            <p:cNvPr id="5" name="Trapezoid 4"/>
            <p:cNvSpPr/>
            <p:nvPr/>
          </p:nvSpPr>
          <p:spPr>
            <a:xfrm>
              <a:off x="3833037" y="4217068"/>
              <a:ext cx="1477926" cy="1020726"/>
            </a:xfrm>
            <a:prstGeom prst="trapezoid">
              <a:avLst/>
            </a:prstGeom>
            <a:solidFill>
              <a:srgbClr val="C900C8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035" y="4258016"/>
              <a:ext cx="1121930" cy="881673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1148196" y="976745"/>
            <a:ext cx="6847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20BBFE"/>
                </a:solidFill>
                <a:latin typeface="KG Second Chances Solid" panose="02000000000000000000" pitchFamily="2" charset="0"/>
              </a:rPr>
              <a:t>Meet Tracy Trapezoid</a:t>
            </a:r>
            <a:endParaRPr lang="en-US" sz="4400" dirty="0">
              <a:solidFill>
                <a:srgbClr val="20BBFE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8" y="4520042"/>
            <a:ext cx="6899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How many </a:t>
            </a:r>
            <a:r>
              <a:rPr lang="en-US" sz="4000" b="1" u="sng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pairs</a:t>
            </a:r>
            <a:r>
              <a:rPr lang="en-US" sz="40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 of parallel sides are on a trapezoid?</a:t>
            </a:r>
            <a:endParaRPr lang="en-US" sz="40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579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60073" y="1912449"/>
            <a:ext cx="3823854" cy="2462132"/>
            <a:chOff x="3833037" y="4217068"/>
            <a:chExt cx="1477926" cy="1020726"/>
          </a:xfrm>
        </p:grpSpPr>
        <p:sp>
          <p:nvSpPr>
            <p:cNvPr id="5" name="Trapezoid 4"/>
            <p:cNvSpPr/>
            <p:nvPr/>
          </p:nvSpPr>
          <p:spPr>
            <a:xfrm>
              <a:off x="3833037" y="4217068"/>
              <a:ext cx="1477926" cy="1020726"/>
            </a:xfrm>
            <a:prstGeom prst="trapezoid">
              <a:avLst/>
            </a:prstGeom>
            <a:solidFill>
              <a:srgbClr val="C900C8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035" y="4258016"/>
              <a:ext cx="1121930" cy="88167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122218" y="4738255"/>
            <a:ext cx="6899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Trapezoids have one pair of parallel sides.</a:t>
            </a:r>
            <a:endParaRPr lang="en-US" sz="40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499264" y="1787241"/>
            <a:ext cx="206086" cy="250416"/>
            <a:chOff x="4499264" y="1943099"/>
            <a:chExt cx="206086" cy="25041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4499264" y="1943099"/>
              <a:ext cx="206086" cy="125208"/>
            </a:xfrm>
            <a:prstGeom prst="line">
              <a:avLst/>
            </a:prstGeom>
            <a:ln w="57150" cap="rnd">
              <a:solidFill>
                <a:srgbClr val="20BBF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4499264" y="2068307"/>
              <a:ext cx="206086" cy="125208"/>
            </a:xfrm>
            <a:prstGeom prst="line">
              <a:avLst/>
            </a:prstGeom>
            <a:ln w="57150" cap="rnd">
              <a:solidFill>
                <a:srgbClr val="20BBF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4499264" y="4261314"/>
            <a:ext cx="206086" cy="250416"/>
            <a:chOff x="4499264" y="1943099"/>
            <a:chExt cx="206086" cy="25041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499264" y="1943099"/>
              <a:ext cx="206086" cy="125208"/>
            </a:xfrm>
            <a:prstGeom prst="line">
              <a:avLst/>
            </a:prstGeom>
            <a:ln w="57150" cap="rnd">
              <a:solidFill>
                <a:srgbClr val="20BBF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499264" y="2068307"/>
              <a:ext cx="206086" cy="125208"/>
            </a:xfrm>
            <a:prstGeom prst="line">
              <a:avLst/>
            </a:prstGeom>
            <a:ln w="57150" cap="rnd">
              <a:solidFill>
                <a:srgbClr val="20BBF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148196" y="976745"/>
            <a:ext cx="68476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20BBFE"/>
                </a:solidFill>
                <a:latin typeface="KG Second Chances Solid" panose="02000000000000000000" pitchFamily="2" charset="0"/>
              </a:rPr>
              <a:t>Meet Tracy Trapezoid</a:t>
            </a:r>
            <a:endParaRPr lang="en-US" sz="4400" dirty="0">
              <a:solidFill>
                <a:srgbClr val="20BBFE"/>
              </a:solidFill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08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22218" y="1756581"/>
            <a:ext cx="2691246" cy="1651637"/>
            <a:chOff x="3833037" y="4217068"/>
            <a:chExt cx="1477926" cy="1020726"/>
          </a:xfrm>
        </p:grpSpPr>
        <p:sp>
          <p:nvSpPr>
            <p:cNvPr id="5" name="Trapezoid 4"/>
            <p:cNvSpPr/>
            <p:nvPr/>
          </p:nvSpPr>
          <p:spPr>
            <a:xfrm>
              <a:off x="3833037" y="4217068"/>
              <a:ext cx="1477926" cy="1020726"/>
            </a:xfrm>
            <a:prstGeom prst="trapezoid">
              <a:avLst/>
            </a:prstGeom>
            <a:solidFill>
              <a:srgbClr val="C900C8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1035" y="4258016"/>
              <a:ext cx="1121930" cy="88167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1122218" y="804569"/>
            <a:ext cx="6899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Trapezoids </a:t>
            </a:r>
            <a:r>
              <a:rPr lang="en-US" sz="36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can look different.</a:t>
            </a:r>
            <a:endParaRPr lang="en-US" sz="36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4651664" y="1822839"/>
            <a:ext cx="2367119" cy="1651637"/>
            <a:chOff x="3833037" y="4217068"/>
            <a:chExt cx="1299928" cy="1020726"/>
          </a:xfrm>
        </p:grpSpPr>
        <p:sp>
          <p:nvSpPr>
            <p:cNvPr id="16" name="Flowchart: Manual Input 15"/>
            <p:cNvSpPr/>
            <p:nvPr/>
          </p:nvSpPr>
          <p:spPr>
            <a:xfrm>
              <a:off x="3833037" y="4217068"/>
              <a:ext cx="1299928" cy="1020726"/>
            </a:xfrm>
            <a:prstGeom prst="flowChartManualInput">
              <a:avLst/>
            </a:prstGeom>
            <a:solidFill>
              <a:srgbClr val="20BBFE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9791" y="4356121"/>
              <a:ext cx="1121930" cy="881673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 rot="5400000">
            <a:off x="1548160" y="3351000"/>
            <a:ext cx="1833699" cy="2696909"/>
            <a:chOff x="4125970" y="3571083"/>
            <a:chExt cx="1006995" cy="1666713"/>
          </a:xfrm>
        </p:grpSpPr>
        <p:sp>
          <p:nvSpPr>
            <p:cNvPr id="20" name="Flowchart: Manual Input 19"/>
            <p:cNvSpPr/>
            <p:nvPr/>
          </p:nvSpPr>
          <p:spPr>
            <a:xfrm>
              <a:off x="4125970" y="3571083"/>
              <a:ext cx="1006995" cy="1666713"/>
            </a:xfrm>
            <a:prstGeom prst="flowChartManualInput">
              <a:avLst/>
            </a:prstGeom>
            <a:solidFill>
              <a:srgbClr val="F39200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267401">
              <a:off x="3998173" y="4207722"/>
              <a:ext cx="1262587" cy="78345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4360718" y="3782605"/>
            <a:ext cx="3754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But they all have one pair of parallel sides.</a:t>
            </a:r>
            <a:endParaRPr lang="en-US" sz="36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317173" y="1631373"/>
            <a:ext cx="206086" cy="250416"/>
            <a:chOff x="4499264" y="1943099"/>
            <a:chExt cx="206086" cy="250416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4499264" y="1943099"/>
              <a:ext cx="206086" cy="125208"/>
            </a:xfrm>
            <a:prstGeom prst="line">
              <a:avLst/>
            </a:prstGeom>
            <a:ln w="57150" cap="rnd">
              <a:solidFill>
                <a:srgbClr val="20BBF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499264" y="2068307"/>
              <a:ext cx="206086" cy="125208"/>
            </a:xfrm>
            <a:prstGeom prst="line">
              <a:avLst/>
            </a:prstGeom>
            <a:ln w="57150" cap="rnd">
              <a:solidFill>
                <a:srgbClr val="20BBF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361966" y="3283010"/>
            <a:ext cx="206086" cy="250416"/>
            <a:chOff x="4499264" y="1943099"/>
            <a:chExt cx="206086" cy="250416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499264" y="1943099"/>
              <a:ext cx="206086" cy="125208"/>
            </a:xfrm>
            <a:prstGeom prst="line">
              <a:avLst/>
            </a:prstGeom>
            <a:ln w="57150" cap="rnd">
              <a:solidFill>
                <a:srgbClr val="20BBF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4499264" y="2068307"/>
              <a:ext cx="206086" cy="125208"/>
            </a:xfrm>
            <a:prstGeom prst="line">
              <a:avLst/>
            </a:prstGeom>
            <a:ln w="57150" cap="rnd">
              <a:solidFill>
                <a:srgbClr val="20BBF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rot="16200000">
            <a:off x="4583774" y="2671285"/>
            <a:ext cx="206086" cy="250416"/>
            <a:chOff x="4499264" y="1943099"/>
            <a:chExt cx="206086" cy="250416"/>
          </a:xfrm>
        </p:grpSpPr>
        <p:cxnSp>
          <p:nvCxnSpPr>
            <p:cNvPr id="31" name="Straight Connector 30"/>
            <p:cNvCxnSpPr/>
            <p:nvPr/>
          </p:nvCxnSpPr>
          <p:spPr>
            <a:xfrm>
              <a:off x="4499264" y="1943099"/>
              <a:ext cx="206086" cy="125208"/>
            </a:xfrm>
            <a:prstGeom prst="line">
              <a:avLst/>
            </a:prstGeom>
            <a:ln w="57150" cap="rnd">
              <a:solidFill>
                <a:srgbClr val="FB009B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4499264" y="2068307"/>
              <a:ext cx="206086" cy="125208"/>
            </a:xfrm>
            <a:prstGeom prst="line">
              <a:avLst/>
            </a:prstGeom>
            <a:ln w="57150" cap="rnd">
              <a:solidFill>
                <a:srgbClr val="FB009B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 rot="16200000">
            <a:off x="6910027" y="2635950"/>
            <a:ext cx="206087" cy="250415"/>
            <a:chOff x="4499264" y="1943099"/>
            <a:chExt cx="206087" cy="250415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4499264" y="1943099"/>
              <a:ext cx="206086" cy="125208"/>
            </a:xfrm>
            <a:prstGeom prst="line">
              <a:avLst/>
            </a:prstGeom>
            <a:ln w="57150" cap="rnd">
              <a:solidFill>
                <a:srgbClr val="FB009B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499265" y="2068306"/>
              <a:ext cx="206086" cy="125208"/>
            </a:xfrm>
            <a:prstGeom prst="line">
              <a:avLst/>
            </a:prstGeom>
            <a:ln w="57150" cap="rnd">
              <a:solidFill>
                <a:srgbClr val="FB009B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 flipH="1">
            <a:off x="2155880" y="3652344"/>
            <a:ext cx="206086" cy="250416"/>
            <a:chOff x="4499264" y="1943099"/>
            <a:chExt cx="206086" cy="250416"/>
          </a:xfrm>
        </p:grpSpPr>
        <p:cxnSp>
          <p:nvCxnSpPr>
            <p:cNvPr id="37" name="Straight Connector 36"/>
            <p:cNvCxnSpPr/>
            <p:nvPr/>
          </p:nvCxnSpPr>
          <p:spPr>
            <a:xfrm>
              <a:off x="4499264" y="1943099"/>
              <a:ext cx="206086" cy="125208"/>
            </a:xfrm>
            <a:prstGeom prst="line">
              <a:avLst/>
            </a:prstGeom>
            <a:ln w="57150" cap="rnd">
              <a:solidFill>
                <a:srgbClr val="20BBF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499264" y="2068307"/>
              <a:ext cx="206086" cy="125208"/>
            </a:xfrm>
            <a:prstGeom prst="line">
              <a:avLst/>
            </a:prstGeom>
            <a:ln w="57150" cap="rnd">
              <a:solidFill>
                <a:srgbClr val="20BBF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 flipH="1">
            <a:off x="2203739" y="5491096"/>
            <a:ext cx="206086" cy="250416"/>
            <a:chOff x="4499264" y="1943099"/>
            <a:chExt cx="206086" cy="250416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499264" y="1943099"/>
              <a:ext cx="206086" cy="125208"/>
            </a:xfrm>
            <a:prstGeom prst="line">
              <a:avLst/>
            </a:prstGeom>
            <a:ln w="57150" cap="rnd">
              <a:solidFill>
                <a:srgbClr val="20BBF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V="1">
              <a:off x="4499264" y="2068307"/>
              <a:ext cx="206086" cy="125208"/>
            </a:xfrm>
            <a:prstGeom prst="line">
              <a:avLst/>
            </a:prstGeom>
            <a:ln w="57150" cap="rnd">
              <a:solidFill>
                <a:srgbClr val="20BBF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5088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1274" y="820880"/>
            <a:ext cx="7419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B009B"/>
                </a:solidFill>
                <a:latin typeface="KG Second Chances Solid" panose="02000000000000000000" pitchFamily="2" charset="0"/>
              </a:rPr>
              <a:t>Meet Parker Parallelogram</a:t>
            </a:r>
            <a:endParaRPr lang="en-US" sz="4400" dirty="0">
              <a:solidFill>
                <a:srgbClr val="FB009B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8" y="4520042"/>
            <a:ext cx="6899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How many </a:t>
            </a:r>
            <a:r>
              <a:rPr lang="en-US" sz="3600" b="1" u="sng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pairs</a:t>
            </a:r>
            <a:r>
              <a:rPr lang="en-US" sz="36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 of parallel sides are on a parallelogram?</a:t>
            </a:r>
            <a:endParaRPr lang="en-US" sz="36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42622">
            <a:off x="2217026" y="2263492"/>
            <a:ext cx="4449679" cy="2340782"/>
            <a:chOff x="5079545" y="4219396"/>
            <a:chExt cx="1704544" cy="960119"/>
          </a:xfrm>
        </p:grpSpPr>
        <p:sp>
          <p:nvSpPr>
            <p:cNvPr id="10" name="Parallelogram 9"/>
            <p:cNvSpPr/>
            <p:nvPr/>
          </p:nvSpPr>
          <p:spPr>
            <a:xfrm rot="21360020">
              <a:off x="5079545" y="4219396"/>
              <a:ext cx="1704544" cy="960119"/>
            </a:xfrm>
            <a:prstGeom prst="parallelogram">
              <a:avLst/>
            </a:prstGeom>
            <a:solidFill>
              <a:srgbClr val="FFA800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1047">
              <a:off x="5276288" y="4247504"/>
              <a:ext cx="1223613" cy="87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669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22218" y="4769426"/>
            <a:ext cx="68995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Parallelograms have two pairs of parallel sides.</a:t>
            </a:r>
            <a:endParaRPr lang="en-US" sz="40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42622">
            <a:off x="2217026" y="2242718"/>
            <a:ext cx="4449679" cy="2340782"/>
            <a:chOff x="5079545" y="4219396"/>
            <a:chExt cx="1704544" cy="960119"/>
          </a:xfrm>
        </p:grpSpPr>
        <p:sp>
          <p:nvSpPr>
            <p:cNvPr id="10" name="Parallelogram 9"/>
            <p:cNvSpPr/>
            <p:nvPr/>
          </p:nvSpPr>
          <p:spPr>
            <a:xfrm rot="21360020">
              <a:off x="5079545" y="4219396"/>
              <a:ext cx="1704544" cy="960119"/>
            </a:xfrm>
            <a:prstGeom prst="parallelogram">
              <a:avLst/>
            </a:prstGeom>
            <a:solidFill>
              <a:srgbClr val="FFA800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1047">
              <a:off x="5276288" y="4247504"/>
              <a:ext cx="1223613" cy="872425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4509655" y="2121501"/>
            <a:ext cx="206086" cy="250416"/>
            <a:chOff x="4499264" y="1943099"/>
            <a:chExt cx="206086" cy="250416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499264" y="1943099"/>
              <a:ext cx="206086" cy="125208"/>
            </a:xfrm>
            <a:prstGeom prst="line">
              <a:avLst/>
            </a:prstGeom>
            <a:ln w="57150" cap="rnd">
              <a:solidFill>
                <a:srgbClr val="20BBF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499264" y="2068307"/>
              <a:ext cx="206086" cy="125208"/>
            </a:xfrm>
            <a:prstGeom prst="line">
              <a:avLst/>
            </a:prstGeom>
            <a:ln w="57150" cap="rnd">
              <a:solidFill>
                <a:srgbClr val="20BBF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3972557" y="4460002"/>
            <a:ext cx="206086" cy="250416"/>
            <a:chOff x="4499264" y="1943099"/>
            <a:chExt cx="206086" cy="250416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4499264" y="1943099"/>
              <a:ext cx="206086" cy="125208"/>
            </a:xfrm>
            <a:prstGeom prst="line">
              <a:avLst/>
            </a:prstGeom>
            <a:ln w="57150" cap="rnd">
              <a:solidFill>
                <a:srgbClr val="20BBF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4499264" y="2068307"/>
              <a:ext cx="206086" cy="125208"/>
            </a:xfrm>
            <a:prstGeom prst="line">
              <a:avLst/>
            </a:prstGeom>
            <a:ln w="57150" cap="rnd">
              <a:solidFill>
                <a:srgbClr val="20BBFE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16200000">
            <a:off x="2472334" y="3147270"/>
            <a:ext cx="206086" cy="250416"/>
            <a:chOff x="4499264" y="1943099"/>
            <a:chExt cx="206086" cy="250416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499264" y="1943099"/>
              <a:ext cx="206086" cy="125208"/>
            </a:xfrm>
            <a:prstGeom prst="line">
              <a:avLst/>
            </a:prstGeom>
            <a:ln w="57150" cap="rnd">
              <a:solidFill>
                <a:srgbClr val="00F200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499264" y="2068307"/>
              <a:ext cx="206086" cy="125208"/>
            </a:xfrm>
            <a:prstGeom prst="line">
              <a:avLst/>
            </a:prstGeom>
            <a:ln w="57150" cap="rnd">
              <a:solidFill>
                <a:srgbClr val="00F200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 rot="16200000">
            <a:off x="6320947" y="3287901"/>
            <a:ext cx="206086" cy="250416"/>
            <a:chOff x="4499264" y="1943099"/>
            <a:chExt cx="206086" cy="250416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4499264" y="1943099"/>
              <a:ext cx="206086" cy="125208"/>
            </a:xfrm>
            <a:prstGeom prst="line">
              <a:avLst/>
            </a:prstGeom>
            <a:ln w="57150" cap="rnd">
              <a:solidFill>
                <a:srgbClr val="00F200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4499264" y="2068307"/>
              <a:ext cx="206086" cy="125208"/>
            </a:xfrm>
            <a:prstGeom prst="line">
              <a:avLst/>
            </a:prstGeom>
            <a:ln w="57150" cap="rnd">
              <a:solidFill>
                <a:srgbClr val="00F200"/>
              </a:solidFill>
              <a:bevel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831274" y="820880"/>
            <a:ext cx="741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B009B"/>
                </a:solidFill>
                <a:latin typeface="KG Second Chances Solid" panose="02000000000000000000" pitchFamily="2" charset="0"/>
              </a:rPr>
              <a:t>Parallelograms</a:t>
            </a:r>
            <a:endParaRPr lang="en-US" sz="4400" dirty="0">
              <a:solidFill>
                <a:srgbClr val="FB009B"/>
              </a:solidFill>
              <a:latin typeface="KG Second Chances Soli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0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1274" y="820880"/>
            <a:ext cx="7419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B009B"/>
                </a:solidFill>
                <a:latin typeface="KG Second Chances Solid" panose="02000000000000000000" pitchFamily="2" charset="0"/>
              </a:rPr>
              <a:t>Parallelograms</a:t>
            </a:r>
            <a:endParaRPr lang="en-US" sz="4400" dirty="0">
              <a:solidFill>
                <a:srgbClr val="FB009B"/>
              </a:solidFill>
              <a:latin typeface="KG Second Chances Soli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2218" y="4520042"/>
            <a:ext cx="6899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How many </a:t>
            </a:r>
            <a:r>
              <a:rPr lang="en-US" sz="3600" b="1" u="sng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pairs</a:t>
            </a:r>
            <a:r>
              <a:rPr lang="en-US" sz="3600" b="1" dirty="0" smtClean="0">
                <a:latin typeface="Century Gothic" panose="020B0502020202020204" pitchFamily="34" charset="0"/>
                <a:ea typeface="Champagne &amp; Limousines" panose="020B0502020202020204" pitchFamily="34" charset="0"/>
              </a:rPr>
              <a:t> of equal sides are on a parallelogram?</a:t>
            </a:r>
            <a:endParaRPr lang="en-US" sz="3600" b="1" dirty="0">
              <a:latin typeface="Century Gothic" panose="020B0502020202020204" pitchFamily="34" charset="0"/>
              <a:ea typeface="Champagne &amp; Limousines" panose="020B0502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rot="242622">
            <a:off x="2217026" y="1847852"/>
            <a:ext cx="4449679" cy="2340782"/>
            <a:chOff x="5079545" y="4219396"/>
            <a:chExt cx="1704544" cy="960119"/>
          </a:xfrm>
        </p:grpSpPr>
        <p:sp>
          <p:nvSpPr>
            <p:cNvPr id="10" name="Parallelogram 9"/>
            <p:cNvSpPr/>
            <p:nvPr/>
          </p:nvSpPr>
          <p:spPr>
            <a:xfrm rot="21360020">
              <a:off x="5079545" y="4219396"/>
              <a:ext cx="1704544" cy="960119"/>
            </a:xfrm>
            <a:prstGeom prst="parallelogram">
              <a:avLst/>
            </a:prstGeom>
            <a:solidFill>
              <a:srgbClr val="FFA800"/>
            </a:solidFill>
            <a:ln w="38100" cap="rnd">
              <a:solidFill>
                <a:schemeClr val="tx1"/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421047">
              <a:off x="5276288" y="4247504"/>
              <a:ext cx="1223613" cy="8724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2774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352</Words>
  <Application>Microsoft Office PowerPoint</Application>
  <PresentationFormat>Letter Paper (8.5x11 in)</PresentationFormat>
  <Paragraphs>75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KG Always A Good Time</vt:lpstr>
      <vt:lpstr>Champagne &amp; Limousines</vt:lpstr>
      <vt:lpstr>KG Second Chances Solid</vt:lpstr>
      <vt:lpstr>Calibri</vt:lpstr>
      <vt:lpstr>Arial</vt:lpstr>
      <vt:lpstr>Century Gothic</vt:lpstr>
      <vt:lpstr>KG Defying Gravity Bounce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23</cp:revision>
  <dcterms:created xsi:type="dcterms:W3CDTF">2014-04-29T19:29:39Z</dcterms:created>
  <dcterms:modified xsi:type="dcterms:W3CDTF">2015-02-26T19:25:44Z</dcterms:modified>
</cp:coreProperties>
</file>