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HelloBoxStitch" panose="020B0604020202020204" charset="0"/>
      <p:regular r:id="rId11"/>
    </p:embeddedFont>
    <p:embeddedFont>
      <p:font typeface="HelloDoodlePrint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loSassy" panose="020B0604020202020204" charset="0"/>
      <p:regular r:id="rId17"/>
    </p:embeddedFont>
    <p:embeddedFont>
      <p:font typeface="HelloChalkTalk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7B32-EF93-4217-A950-F6367560B26B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81B9-6214-47A4-9DD7-61AD46472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sgonewild2@gmail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teacherspayteachers.com/Store/Teachers-Gone-Wild" TargetMode="External"/><Relationship Id="rId4" Type="http://schemas.openxmlformats.org/officeDocument/2006/relationships/hyperlink" Target="file:///\\k12.fcss.us\shares\homefolder\TPT\www.teacherspayteachers.com\Store\Teachers-Gone-Wil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382000" cy="2800767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solidFill>
                    <a:schemeClr val="bg1"/>
                  </a:solidFill>
                  <a:prstDash val="solid"/>
                </a:ln>
                <a:latin typeface="HelloBoxStitch" pitchFamily="2" charset="0"/>
                <a:ea typeface="HelloBoxStitch" pitchFamily="2" charset="0"/>
              </a:rPr>
              <a:t>The Day &amp; Night Cycle</a:t>
            </a:r>
            <a:endParaRPr lang="en-US" sz="8800" b="1" cap="none" spc="0" dirty="0">
              <a:ln w="31550" cmpd="sng">
                <a:solidFill>
                  <a:schemeClr val="bg1"/>
                </a:solidFill>
                <a:prstDash val="solid"/>
              </a:ln>
              <a:latin typeface="HelloBoxStitch" pitchFamily="2" charset="0"/>
              <a:ea typeface="HelloBoxStitch" pitchFamily="2" charset="0"/>
            </a:endParaRPr>
          </a:p>
        </p:txBody>
      </p:sp>
      <p:pic>
        <p:nvPicPr>
          <p:cNvPr id="6" name="Picture 5" descr="TPT Lab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3479136" cy="34894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91477">
            <a:off x="7049438" y="2300832"/>
            <a:ext cx="2442331" cy="253669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2800"/>
            <a:ext cx="2911475" cy="331213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HelloChalkTalk" pitchFamily="2" charset="0"/>
                <a:ea typeface="HelloChalkTalk" pitchFamily="2" charset="0"/>
              </a:rPr>
              <a:t>What causes day and night?</a:t>
            </a:r>
            <a:endParaRPr lang="en-US" sz="4800" dirty="0">
              <a:latin typeface="HelloChalkTalk" pitchFamily="2" charset="0"/>
              <a:ea typeface="HelloChalkTal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4724399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As our </a:t>
            </a:r>
            <a:r>
              <a:rPr lang="en-US" b="1" u="sng" dirty="0" smtClean="0">
                <a:latin typeface="HelloDoodlePrint" pitchFamily="2" charset="0"/>
                <a:ea typeface="HelloDoodlePrint" pitchFamily="2" charset="0"/>
              </a:rPr>
              <a:t>Earth</a:t>
            </a: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 turns, the </a:t>
            </a:r>
            <a:r>
              <a:rPr lang="en-US" b="1" u="sng" dirty="0" smtClean="0">
                <a:latin typeface="HelloDoodlePrint" pitchFamily="2" charset="0"/>
                <a:ea typeface="HelloDoodlePrint" pitchFamily="2" charset="0"/>
              </a:rPr>
              <a:t>sun’s</a:t>
            </a: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 place in the sky </a:t>
            </a:r>
            <a:r>
              <a:rPr lang="en-US" b="1" u="sng" dirty="0" smtClean="0">
                <a:latin typeface="HelloDoodlePrint" pitchFamily="2" charset="0"/>
                <a:ea typeface="HelloDoodlePrint" pitchFamily="2" charset="0"/>
              </a:rPr>
              <a:t>changes</a:t>
            </a: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 throughout the day.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In turn, the sun appears to </a:t>
            </a:r>
            <a:r>
              <a:rPr lang="en-US" b="1" u="sng" dirty="0" smtClean="0">
                <a:latin typeface="HelloDoodlePrint" pitchFamily="2" charset="0"/>
                <a:ea typeface="HelloDoodlePrint" pitchFamily="2" charset="0"/>
              </a:rPr>
              <a:t>rise in the morning</a:t>
            </a: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, </a:t>
            </a:r>
            <a:r>
              <a:rPr lang="en-US" b="1" u="sng" dirty="0" smtClean="0">
                <a:latin typeface="HelloDoodlePrint" pitchFamily="2" charset="0"/>
                <a:ea typeface="HelloDoodlePrint" pitchFamily="2" charset="0"/>
              </a:rPr>
              <a:t>move across the sky throughout the day</a:t>
            </a: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, and then </a:t>
            </a:r>
            <a:r>
              <a:rPr lang="en-US" b="1" u="sng" dirty="0" smtClean="0">
                <a:latin typeface="HelloDoodlePrint" pitchFamily="2" charset="0"/>
                <a:ea typeface="HelloDoodlePrint" pitchFamily="2" charset="0"/>
              </a:rPr>
              <a:t>go down at night.</a:t>
            </a:r>
            <a:endParaRPr lang="en-US" sz="4000" b="1" u="sng" dirty="0" smtClean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3637">
            <a:off x="5697094" y="1963295"/>
            <a:ext cx="3059868" cy="3059868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HelloChalkTalk" pitchFamily="2" charset="0"/>
                <a:ea typeface="HelloChalkTalk" pitchFamily="2" charset="0"/>
              </a:rPr>
              <a:t>Orbit- Revolve</a:t>
            </a:r>
            <a:endParaRPr lang="en-US" sz="4800" dirty="0">
              <a:latin typeface="HelloChalkTalk" pitchFamily="2" charset="0"/>
              <a:ea typeface="HelloChalkTal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5000"/>
            <a:ext cx="4648200" cy="46482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Orbit means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something moves in a path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.</a:t>
            </a:r>
          </a:p>
          <a:p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One way the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planets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 move is by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orbiting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 the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sun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.  This means they go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around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 the sun.</a:t>
            </a:r>
          </a:p>
          <a:p>
            <a:pPr>
              <a:buNone/>
            </a:pPr>
            <a:endParaRPr lang="en-US" sz="3600" dirty="0" smtClean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1939">
            <a:off x="192661" y="1945260"/>
            <a:ext cx="3810000" cy="381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HelloChalkTalk" pitchFamily="2" charset="0"/>
                <a:ea typeface="HelloChalkTalk" pitchFamily="2" charset="0"/>
              </a:rPr>
              <a:t>Rotate</a:t>
            </a:r>
            <a:endParaRPr lang="en-US" sz="4800" dirty="0">
              <a:latin typeface="HelloChalkTalk" pitchFamily="2" charset="0"/>
              <a:ea typeface="HelloChalkTal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572000" cy="46482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While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orbiting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 the sun, the planets move in another way.</a:t>
            </a:r>
          </a:p>
          <a:p>
            <a:r>
              <a:rPr lang="en-US" sz="3600" dirty="0">
                <a:latin typeface="HelloDoodlePrint" pitchFamily="2" charset="0"/>
                <a:ea typeface="HelloDoodlePrint" pitchFamily="2" charset="0"/>
              </a:rPr>
              <a:t>T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hey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rotate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 which means to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 turn on their axis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.</a:t>
            </a:r>
          </a:p>
          <a:p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An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axis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 is an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imaginary line that goes through the middle of an object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.  </a:t>
            </a:r>
          </a:p>
          <a:p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Earth’s axis goes through its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North Pole 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and </a:t>
            </a:r>
            <a:r>
              <a:rPr lang="en-US" sz="3600" b="1" u="sng" dirty="0" smtClean="0">
                <a:latin typeface="HelloDoodlePrint" pitchFamily="2" charset="0"/>
                <a:ea typeface="HelloDoodlePrint" pitchFamily="2" charset="0"/>
              </a:rPr>
              <a:t>South Pole</a:t>
            </a:r>
            <a:r>
              <a:rPr lang="en-US" sz="3600" dirty="0" smtClean="0">
                <a:latin typeface="HelloDoodlePrint" pitchFamily="2" charset="0"/>
                <a:ea typeface="HelloDoodlePrint" pitchFamily="2" charset="0"/>
              </a:rPr>
              <a:t>.</a:t>
            </a:r>
          </a:p>
          <a:p>
            <a:pPr>
              <a:buNone/>
            </a:pPr>
            <a:endParaRPr lang="en-US" sz="3600" dirty="0" smtClean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1643">
            <a:off x="5472692" y="1919465"/>
            <a:ext cx="3645513" cy="3276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HelloChalkTalk" pitchFamily="2" charset="0"/>
                <a:ea typeface="HelloChalkTalk" pitchFamily="2" charset="0"/>
              </a:rPr>
              <a:t>Day and Night</a:t>
            </a:r>
            <a:endParaRPr lang="en-US" sz="4800" dirty="0">
              <a:latin typeface="HelloChalkTalk" pitchFamily="2" charset="0"/>
              <a:ea typeface="HelloChalkTal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95400"/>
            <a:ext cx="4800600" cy="54102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The</a:t>
            </a:r>
            <a:r>
              <a:rPr lang="en-US" sz="4400" u="sng" dirty="0" smtClean="0">
                <a:latin typeface="HelloDoodlePrint" pitchFamily="2" charset="0"/>
                <a:ea typeface="HelloDoodlePrint" pitchFamily="2" charset="0"/>
              </a:rPr>
              <a:t>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sun 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does not move, but the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earth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 does.  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In the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morning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, when the sun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comes up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, this is when the part of Earth where you live is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facing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 the sun.  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Throughout the day, earth is still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rotating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.  This is why the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sun appears to move across the sky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.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Then, as the earth continues to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rotate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, the part of Earth where you live turns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away from 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the sun.  This looks like the sun is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going down or setting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.  Now, it is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nighttime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.  </a:t>
            </a:r>
          </a:p>
          <a:p>
            <a:pPr>
              <a:buNone/>
            </a:pPr>
            <a:endParaRPr lang="en-US" sz="3600" dirty="0" smtClean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9210">
            <a:off x="109031" y="2287761"/>
            <a:ext cx="3508375" cy="2903262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HelloChalkTalk" pitchFamily="2" charset="0"/>
                <a:ea typeface="HelloChalkTalk" pitchFamily="2" charset="0"/>
              </a:rPr>
              <a:t>Sunrise and Sunset</a:t>
            </a:r>
            <a:endParaRPr lang="en-US" sz="4800" dirty="0">
              <a:latin typeface="HelloChalkTalk" pitchFamily="2" charset="0"/>
              <a:ea typeface="HelloChalkTal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4102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The sun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rises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 in the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east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 and appears to gradually rise higher in the sky.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By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noon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, the sun seems to be at the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highest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 point in the sky.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As the earth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turns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, the sun appears to gradually go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down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, and sets in the </a:t>
            </a:r>
            <a:r>
              <a:rPr lang="en-US" sz="4400" b="1" u="sng" dirty="0" smtClean="0">
                <a:latin typeface="HelloDoodlePrint" pitchFamily="2" charset="0"/>
                <a:ea typeface="HelloDoodlePrint" pitchFamily="2" charset="0"/>
              </a:rPr>
              <a:t>west</a:t>
            </a: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.</a:t>
            </a:r>
          </a:p>
          <a:p>
            <a:pPr>
              <a:buNone/>
            </a:pPr>
            <a:endParaRPr lang="en-US" sz="3600" dirty="0" smtClean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2669">
            <a:off x="5165848" y="2117848"/>
            <a:ext cx="3432175" cy="3432175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HelloChalkTalk" pitchFamily="2" charset="0"/>
                <a:ea typeface="HelloChalkTalk" pitchFamily="2" charset="0"/>
              </a:rPr>
              <a:t>Shadows</a:t>
            </a:r>
            <a:endParaRPr lang="en-US" sz="4800" dirty="0">
              <a:latin typeface="HelloChalkTalk" pitchFamily="2" charset="0"/>
              <a:ea typeface="HelloChalkTalk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752600"/>
          <a:ext cx="8153400" cy="441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elloDoodlePrint" pitchFamily="2" charset="0"/>
                          <a:ea typeface="HelloDoodlePrint" pitchFamily="2" charset="0"/>
                        </a:rPr>
                        <a:t>Early Morning</a:t>
                      </a:r>
                      <a:endParaRPr lang="en-US" sz="2400" dirty="0">
                        <a:latin typeface="HelloDoodlePrint" pitchFamily="2" charset="0"/>
                        <a:ea typeface="HelloDoodlePrint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elloDoodlePrint" pitchFamily="2" charset="0"/>
                          <a:ea typeface="HelloDoodlePrint" pitchFamily="2" charset="0"/>
                        </a:rPr>
                        <a:t>Noon</a:t>
                      </a:r>
                      <a:endParaRPr lang="en-US" sz="2400" dirty="0">
                        <a:latin typeface="HelloDoodlePrint" pitchFamily="2" charset="0"/>
                        <a:ea typeface="HelloDoodlePrint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elloDoodlePrint" pitchFamily="2" charset="0"/>
                          <a:ea typeface="HelloDoodlePrint" pitchFamily="2" charset="0"/>
                        </a:rPr>
                        <a:t>Late Afternoon</a:t>
                      </a:r>
                      <a:endParaRPr lang="en-US" sz="2400" dirty="0">
                        <a:latin typeface="HelloDoodlePrint" pitchFamily="2" charset="0"/>
                        <a:ea typeface="HelloDoodlePrint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879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2437211">
            <a:off x="117753" y="2929990"/>
            <a:ext cx="1905000" cy="1066800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3619500" y="2628900"/>
            <a:ext cx="1905000" cy="1066800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982284">
            <a:off x="7631229" y="2660419"/>
            <a:ext cx="1905000" cy="1066800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464842">
            <a:off x="182095" y="333499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loDoodlePrint" pitchFamily="2" charset="0"/>
                <a:ea typeface="HelloDoodlePrint" pitchFamily="2" charset="0"/>
              </a:rPr>
              <a:t>Sunlight</a:t>
            </a:r>
            <a:endParaRPr lang="en-US" b="1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651766" y="30538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loDoodlePrint" pitchFamily="2" charset="0"/>
                <a:ea typeface="HelloDoodlePrint" pitchFamily="2" charset="0"/>
              </a:rPr>
              <a:t>Sunlight</a:t>
            </a:r>
            <a:endParaRPr lang="en-US" b="1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759007">
            <a:off x="8013140" y="259887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loDoodlePrint" pitchFamily="2" charset="0"/>
                <a:ea typeface="HelloDoodlePrint" pitchFamily="2" charset="0"/>
              </a:rPr>
              <a:t>Sunlight</a:t>
            </a:r>
            <a:endParaRPr lang="en-US" b="1" dirty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3075" name="Picture 3" descr="C:\Documents and Settings\karaking\Local Settings\Temporary Internet Files\Content.IE5\C35Z8XE5\MC9003914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91000"/>
            <a:ext cx="1440180" cy="1822399"/>
          </a:xfrm>
          <a:prstGeom prst="rect">
            <a:avLst/>
          </a:prstGeom>
          <a:noFill/>
        </p:spPr>
      </p:pic>
      <p:pic>
        <p:nvPicPr>
          <p:cNvPr id="16" name="Picture 3" descr="C:\Documents and Settings\karaking\Local Settings\Temporary Internet Files\Content.IE5\C35Z8XE5\MC9003914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91000"/>
            <a:ext cx="1440180" cy="1822399"/>
          </a:xfrm>
          <a:prstGeom prst="rect">
            <a:avLst/>
          </a:prstGeom>
          <a:noFill/>
        </p:spPr>
      </p:pic>
      <p:pic>
        <p:nvPicPr>
          <p:cNvPr id="17" name="Picture 3" descr="C:\Documents and Settings\karaking\Local Settings\Temporary Internet Files\Content.IE5\C35Z8XE5\MC9003914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91000"/>
            <a:ext cx="1440180" cy="1822399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4038600" y="5867400"/>
            <a:ext cx="1066800" cy="1875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040258">
            <a:off x="2209800" y="5867400"/>
            <a:ext cx="10668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0711492">
            <a:off x="6126973" y="5845003"/>
            <a:ext cx="10668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094305">
            <a:off x="2204672" y="600460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loDoodlePrint" pitchFamily="2" charset="0"/>
                <a:ea typeface="HelloDoodlePrint" pitchFamily="2" charset="0"/>
              </a:rPr>
              <a:t>Shadow</a:t>
            </a:r>
            <a:endParaRPr lang="en-US" b="1" dirty="0">
              <a:solidFill>
                <a:schemeClr val="bg1"/>
              </a:solidFill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5791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loDoodlePrint" pitchFamily="2" charset="0"/>
                <a:ea typeface="HelloDoodlePrint" pitchFamily="2" charset="0"/>
              </a:rPr>
              <a:t>Shadow</a:t>
            </a:r>
            <a:endParaRPr lang="en-US" b="1" dirty="0">
              <a:solidFill>
                <a:schemeClr val="bg1"/>
              </a:solidFill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34715">
            <a:off x="6175084" y="566537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loDoodlePrint" pitchFamily="2" charset="0"/>
                <a:ea typeface="HelloDoodlePrint" pitchFamily="2" charset="0"/>
              </a:rPr>
              <a:t>Shadow</a:t>
            </a:r>
            <a:endParaRPr lang="en-US" b="1" dirty="0">
              <a:solidFill>
                <a:schemeClr val="bg1"/>
              </a:solidFill>
              <a:latin typeface="HelloDoodlePrint" pitchFamily="2" charset="0"/>
              <a:ea typeface="HelloDoodle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3058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sz="8600" dirty="0" smtClean="0">
                <a:solidFill>
                  <a:schemeClr val="tx1"/>
                </a:solidFill>
                <a:latin typeface="HelloSassy" pitchFamily="2" charset="0"/>
                <a:ea typeface="HelloSassy" pitchFamily="2" charset="0"/>
              </a:rPr>
              <a:t>		  Terms </a:t>
            </a:r>
            <a:r>
              <a:rPr lang="en-US" sz="8600" dirty="0">
                <a:solidFill>
                  <a:schemeClr val="tx1"/>
                </a:solidFill>
                <a:latin typeface="HelloSassy" pitchFamily="2" charset="0"/>
                <a:ea typeface="HelloSassy" pitchFamily="2" charset="0"/>
              </a:rPr>
              <a:t>of Use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                         Thank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you for downloading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my Day &amp; Night Cycle PowerPoint.  I hope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that you enjoy using it as a valuable resource in your classroom!  Please let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me know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if you have any questions or concerns. 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My email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is </a:t>
            </a:r>
            <a:r>
              <a:rPr lang="en-US" sz="3400" u="sng" dirty="0">
                <a:solidFill>
                  <a:srgbClr val="3366FF"/>
                </a:solidFill>
                <a:latin typeface="HelloDoodlePrint" pitchFamily="2" charset="0"/>
                <a:ea typeface="HelloDoodlePrint" pitchFamily="2" charset="0"/>
                <a:hlinkClick r:id="rId3"/>
              </a:rPr>
              <a:t>teachersgonewild2@gmail.com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. 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</a:b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©Kara Lee 2013</a:t>
            </a:r>
            <a:endParaRPr lang="en-US" sz="3400" dirty="0">
              <a:solidFill>
                <a:schemeClr val="tx1"/>
              </a:solidFill>
              <a:latin typeface="HelloDoodlePrint" pitchFamily="2" charset="0"/>
              <a:ea typeface="HelloDoodlePrint" pitchFamily="2" charset="0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</a:b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This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resource entitles you to single classroom use only.  Please do not share with grade level teams or district wide or post/resell any part of this resource.  If you would like to share this resource with others, please purchase multiple licenses.</a:t>
            </a:r>
          </a:p>
          <a:p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 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I’d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love to hear your feedback! </a:t>
            </a:r>
            <a:r>
              <a:rPr lang="en-US" sz="3400" u="sng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  <a:hlinkClick r:id="rId4"/>
              </a:rPr>
              <a:t>www.teacherspayteachers.com/Store/Teachers-Gone-Wild</a:t>
            </a:r>
            <a:endParaRPr lang="en-US" sz="3400" dirty="0">
              <a:solidFill>
                <a:schemeClr val="tx1"/>
              </a:solidFill>
              <a:latin typeface="HelloDoodlePrint" pitchFamily="2" charset="0"/>
              <a:ea typeface="HelloDoodlePrint" pitchFamily="2" charset="0"/>
            </a:endParaRPr>
          </a:p>
          <a:p>
            <a:pPr algn="l"/>
            <a:endParaRPr lang="en-US" dirty="0"/>
          </a:p>
        </p:txBody>
      </p:sp>
      <p:pic>
        <p:nvPicPr>
          <p:cNvPr id="5" name="Picture 4" descr="Teachers Gone Wild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609600"/>
            <a:ext cx="1434996" cy="14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20833" r="17188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7758</TotalTime>
  <Words>297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HelloBoxStitch</vt:lpstr>
      <vt:lpstr>HelloDoodlePrint</vt:lpstr>
      <vt:lpstr>Calibri</vt:lpstr>
      <vt:lpstr>HelloSassy</vt:lpstr>
      <vt:lpstr>Arial</vt:lpstr>
      <vt:lpstr>HelloChalkTalk</vt:lpstr>
      <vt:lpstr>Times New Roman</vt:lpstr>
      <vt:lpstr>Office Theme</vt:lpstr>
      <vt:lpstr>PowerPoint Presentation</vt:lpstr>
      <vt:lpstr>What causes day and night?</vt:lpstr>
      <vt:lpstr>Orbit- Revolve</vt:lpstr>
      <vt:lpstr>Rotate</vt:lpstr>
      <vt:lpstr>Day and Night</vt:lpstr>
      <vt:lpstr>Sunrise and Sunset</vt:lpstr>
      <vt:lpstr>Shadows</vt:lpstr>
      <vt:lpstr>PowerPoint Presentation</vt:lpstr>
      <vt:lpstr>PowerPoint Presentation</vt:lpstr>
    </vt:vector>
  </TitlesOfParts>
  <Company>Forsyth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karaking</dc:creator>
  <cp:lastModifiedBy>O'CONNOR, KELLY A</cp:lastModifiedBy>
  <cp:revision>25</cp:revision>
  <dcterms:created xsi:type="dcterms:W3CDTF">2014-01-16T12:18:23Z</dcterms:created>
  <dcterms:modified xsi:type="dcterms:W3CDTF">2016-08-31T18:15:41Z</dcterms:modified>
</cp:coreProperties>
</file>